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304" r:id="rId5"/>
    <p:sldId id="305" r:id="rId6"/>
    <p:sldId id="261" r:id="rId7"/>
    <p:sldId id="262" r:id="rId8"/>
    <p:sldId id="293" r:id="rId9"/>
    <p:sldId id="263" r:id="rId10"/>
    <p:sldId id="306" r:id="rId11"/>
    <p:sldId id="265" r:id="rId12"/>
    <p:sldId id="266" r:id="rId13"/>
    <p:sldId id="307" r:id="rId14"/>
    <p:sldId id="268" r:id="rId15"/>
    <p:sldId id="269" r:id="rId16"/>
    <p:sldId id="272" r:id="rId17"/>
    <p:sldId id="271" r:id="rId18"/>
    <p:sldId id="273" r:id="rId19"/>
    <p:sldId id="308" r:id="rId20"/>
    <p:sldId id="294" r:id="rId21"/>
    <p:sldId id="276" r:id="rId22"/>
    <p:sldId id="309" r:id="rId23"/>
    <p:sldId id="310" r:id="rId24"/>
    <p:sldId id="311" r:id="rId25"/>
    <p:sldId id="280" r:id="rId26"/>
    <p:sldId id="281" r:id="rId27"/>
    <p:sldId id="282" r:id="rId28"/>
    <p:sldId id="283" r:id="rId29"/>
    <p:sldId id="290" r:id="rId30"/>
    <p:sldId id="289" r:id="rId31"/>
    <p:sldId id="291" r:id="rId32"/>
    <p:sldId id="292" r:id="rId33"/>
  </p:sldIdLst>
  <p:sldSz cx="12192000" cy="685800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orbel" panose="020B0503020204020204" pitchFamily="34" charset="0"/>
      <p:regular r:id="rId39"/>
      <p:bold r:id="rId40"/>
      <p:italic r:id="rId41"/>
      <p:boldItalic r:id="rId42"/>
    </p:embeddedFont>
    <p:embeddedFont>
      <p:font typeface="Poppins" pitchFamily="2" charset="77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hkd7lvKnI3dCSB+Siwk/I+l2wN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B37B28-4002-4177-B1ED-E60D81943DD6}">
  <a:tblStyle styleId="{97B37B28-4002-4177-B1ED-E60D81943DD6}" styleName="Table_0">
    <a:wholeTbl>
      <a:tcTxStyle b="off" i="off">
        <a:font>
          <a:latin typeface="Corbel"/>
          <a:ea typeface="Corbel"/>
          <a:cs typeface="Corbe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C59B55A-E9E7-4A44-A444-8B45AE4D865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55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3c8e895c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gf3c8e895ce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f3c8e895ce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7826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3c8e895ce_0_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f3c8e895c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3c8e895ce_0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f3c8e895ce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3c8e895c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gf3c8e895ce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f3c8e895ce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40823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3c8e895ce_0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gf3c8e895ce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7604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" name="Google Shape;4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f3c8e895ce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gf3c8e895ce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3c8e895ce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f3c8e895ce_0_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f3c8e895ce_0_2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38191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3c8e895ce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f3c8e895ce_0_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f3c8e895ce_0_2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80095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f3c8e895ce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f3c8e895ce_0_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f3c8e895ce_0_2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7737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f3c8e895ce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gf3c8e895ce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f3c8e895ce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f3c8e895ce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gf3c8e895ce_0_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3c8e895ce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f3c8e895ce_0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gf3c8e895ce_0_2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f3c8e895ce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f3c8e895ce_0_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gf3c8e895ce_0_2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f3c8e895ce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f3c8e895ce_0_3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gf3c8e895ce_0_3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" name="Google Shape;5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2" name="Google Shape;662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0" name="Google Shape;670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2" name="Google Shape;412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-"/>
            </a:pPr>
            <a:endParaRPr/>
          </a:p>
        </p:txBody>
      </p:sp>
      <p:sp>
        <p:nvSpPr>
          <p:cNvPr id="413" name="Google Shape;413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98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p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/>
          </a:p>
        </p:txBody>
      </p:sp>
      <p:sp>
        <p:nvSpPr>
          <p:cNvPr id="114" name="Google Shape;11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944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3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rgbClr val="EF63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3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Poppins"/>
              <a:buNone/>
              <a:defRPr sz="59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3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" name="Google Shape;18;p33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">
  <p:cSld name="1_Blank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4"/>
          <p:cNvSpPr txBox="1">
            <a:spLocks noGrp="1"/>
          </p:cNvSpPr>
          <p:nvPr>
            <p:ph type="title"/>
          </p:nvPr>
        </p:nvSpPr>
        <p:spPr>
          <a:xfrm>
            <a:off x="918210" y="394208"/>
            <a:ext cx="10431602" cy="87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Poppins"/>
              <a:buNone/>
              <a:defRPr sz="3600" b="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4"/>
          <p:cNvSpPr txBox="1">
            <a:spLocks noGrp="1"/>
          </p:cNvSpPr>
          <p:nvPr>
            <p:ph type="body" idx="1"/>
          </p:nvPr>
        </p:nvSpPr>
        <p:spPr>
          <a:xfrm>
            <a:off x="918210" y="1535112"/>
            <a:ext cx="10431602" cy="474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pic>
        <p:nvPicPr>
          <p:cNvPr id="22" name="Google Shape;22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604000"/>
            <a:ext cx="12192000" cy="2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rgbClr val="EF634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5" name="Google Shape;25;p35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Poppins"/>
              <a:buNone/>
              <a:defRPr sz="5900" b="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7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oppins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7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4" name="Google Shape;34;p37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rgbClr val="EF634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" name="Google Shape;11;p32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  <a:defRPr sz="3600" b="0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32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2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4.0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Poppins"/>
              <a:buNone/>
            </a:pPr>
            <a:r>
              <a:rPr lang="en-US" b="1">
                <a:latin typeface="Poppins"/>
                <a:ea typeface="Poppins"/>
                <a:cs typeface="Poppins"/>
                <a:sym typeface="Poppins"/>
              </a:rPr>
              <a:t>Building a Maximum Likelihood Tree</a:t>
            </a:r>
            <a:endParaRPr/>
          </a:p>
        </p:txBody>
      </p:sp>
      <p:sp>
        <p:nvSpPr>
          <p:cNvPr id="40" name="Google Shape;40;p1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463414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400"/>
              <a:t>Analysis Module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 descr="Graphical user interface, text, application, email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35046" y="283029"/>
            <a:ext cx="6321907" cy="574098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60;gf3c8e895ce_0_9">
            <a:extLst>
              <a:ext uri="{FF2B5EF4-FFF2-40B4-BE49-F238E27FC236}">
                <a16:creationId xmlns:a16="http://schemas.microsoft.com/office/drawing/2014/main" id="{E50F0543-E6D7-CD63-26DC-2CEBD062708A}"/>
              </a:ext>
            </a:extLst>
          </p:cNvPr>
          <p:cNvSpPr/>
          <p:nvPr/>
        </p:nvSpPr>
        <p:spPr>
          <a:xfrm>
            <a:off x="2935046" y="1186540"/>
            <a:ext cx="6321906" cy="1393374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2;p22">
            <a:extLst>
              <a:ext uri="{FF2B5EF4-FFF2-40B4-BE49-F238E27FC236}">
                <a16:creationId xmlns:a16="http://schemas.microsoft.com/office/drawing/2014/main" id="{551A6F44-778D-4824-F377-257E53177FD8}"/>
              </a:ext>
            </a:extLst>
          </p:cNvPr>
          <p:cNvSpPr txBox="1"/>
          <p:nvPr/>
        </p:nvSpPr>
        <p:spPr>
          <a:xfrm>
            <a:off x="9256952" y="1621632"/>
            <a:ext cx="2703567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Step 1: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 Input data</a:t>
            </a:r>
            <a:endParaRPr sz="2200" b="1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39134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253" y="1303334"/>
            <a:ext cx="7884201" cy="512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2B659E1-78A6-D437-5DBE-3362515A2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IQ-TREE input: multiple sequence alignment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gf3c8e895ce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369" y="1303423"/>
            <a:ext cx="7771193" cy="507328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A65D3F2-2F59-68C0-091B-BCB966F8F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Sequences must be </a:t>
            </a:r>
            <a:r>
              <a:rPr lang="en-US" b="1" i="1" dirty="0"/>
              <a:t>aligned</a:t>
            </a:r>
            <a:endParaRPr lang="en-US" dirty="0"/>
          </a:p>
        </p:txBody>
      </p:sp>
      <p:sp>
        <p:nvSpPr>
          <p:cNvPr id="6" name="Google Shape;312;p21">
            <a:extLst>
              <a:ext uri="{FF2B5EF4-FFF2-40B4-BE49-F238E27FC236}">
                <a16:creationId xmlns:a16="http://schemas.microsoft.com/office/drawing/2014/main" id="{3153B3BD-B912-F5F4-4E7E-94919ED0068A}"/>
              </a:ext>
            </a:extLst>
          </p:cNvPr>
          <p:cNvSpPr txBox="1"/>
          <p:nvPr/>
        </p:nvSpPr>
        <p:spPr>
          <a:xfrm>
            <a:off x="9045080" y="358245"/>
            <a:ext cx="347556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Poppins"/>
              <a:buNone/>
            </a:pPr>
            <a:r>
              <a:rPr lang="en-US" sz="18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Don’t use unaligned sequences</a:t>
            </a:r>
            <a:endParaRPr sz="1800" dirty="0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Google Shape;402;p26">
            <a:extLst>
              <a:ext uri="{FF2B5EF4-FFF2-40B4-BE49-F238E27FC236}">
                <a16:creationId xmlns:a16="http://schemas.microsoft.com/office/drawing/2014/main" id="{17F6347F-8001-F9E4-A4CA-729670CABC8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603902" flipH="1">
            <a:off x="7938237" y="545287"/>
            <a:ext cx="1044343" cy="807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 descr="Graphical user interface, text, application, email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35046" y="283029"/>
            <a:ext cx="6321907" cy="574098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60;gf3c8e895ce_0_9">
            <a:extLst>
              <a:ext uri="{FF2B5EF4-FFF2-40B4-BE49-F238E27FC236}">
                <a16:creationId xmlns:a16="http://schemas.microsoft.com/office/drawing/2014/main" id="{E50F0543-E6D7-CD63-26DC-2CEBD062708A}"/>
              </a:ext>
            </a:extLst>
          </p:cNvPr>
          <p:cNvSpPr/>
          <p:nvPr/>
        </p:nvSpPr>
        <p:spPr>
          <a:xfrm>
            <a:off x="2935046" y="2569025"/>
            <a:ext cx="6321906" cy="1426032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52;p22">
            <a:extLst>
              <a:ext uri="{FF2B5EF4-FFF2-40B4-BE49-F238E27FC236}">
                <a16:creationId xmlns:a16="http://schemas.microsoft.com/office/drawing/2014/main" id="{551A6F44-778D-4824-F377-257E53177FD8}"/>
              </a:ext>
            </a:extLst>
          </p:cNvPr>
          <p:cNvSpPr txBox="1"/>
          <p:nvPr/>
        </p:nvSpPr>
        <p:spPr>
          <a:xfrm>
            <a:off x="9361714" y="2681892"/>
            <a:ext cx="2598805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Step 2: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 Substitution model selection</a:t>
            </a:r>
            <a:endParaRPr sz="2200" b="1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875392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FF5E1E2-956F-1C6F-0758-5D74D5FB45A4}"/>
              </a:ext>
            </a:extLst>
          </p:cNvPr>
          <p:cNvGrpSpPr/>
          <p:nvPr/>
        </p:nvGrpSpPr>
        <p:grpSpPr>
          <a:xfrm>
            <a:off x="4592229" y="2265938"/>
            <a:ext cx="2998370" cy="2801893"/>
            <a:chOff x="953595" y="2380762"/>
            <a:chExt cx="2571353" cy="2402857"/>
          </a:xfrm>
        </p:grpSpPr>
        <p:sp>
          <p:nvSpPr>
            <p:cNvPr id="187" name="Google Shape;187;p25"/>
            <p:cNvSpPr txBox="1"/>
            <p:nvPr/>
          </p:nvSpPr>
          <p:spPr>
            <a:xfrm>
              <a:off x="2065286" y="2380762"/>
              <a:ext cx="462215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</a:t>
              </a:r>
              <a:endParaRPr b="1" dirty="0"/>
            </a:p>
          </p:txBody>
        </p:sp>
        <p:sp>
          <p:nvSpPr>
            <p:cNvPr id="213" name="Google Shape;213;p25"/>
            <p:cNvSpPr txBox="1"/>
            <p:nvPr/>
          </p:nvSpPr>
          <p:spPr>
            <a:xfrm>
              <a:off x="2050509" y="438350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e</a:t>
              </a:r>
              <a:endParaRPr b="1"/>
            </a:p>
          </p:txBody>
        </p:sp>
        <p:sp>
          <p:nvSpPr>
            <p:cNvPr id="189" name="Google Shape;189;p25"/>
            <p:cNvSpPr txBox="1"/>
            <p:nvPr/>
          </p:nvSpPr>
          <p:spPr>
            <a:xfrm>
              <a:off x="1218194" y="258799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</a:t>
              </a:r>
              <a:endParaRPr b="1" dirty="0"/>
            </a:p>
          </p:txBody>
        </p:sp>
        <p:sp>
          <p:nvSpPr>
            <p:cNvPr id="190" name="Google Shape;190;p25"/>
            <p:cNvSpPr txBox="1"/>
            <p:nvPr/>
          </p:nvSpPr>
          <p:spPr>
            <a:xfrm>
              <a:off x="2916391" y="258799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G</a:t>
              </a:r>
              <a:endParaRPr b="1"/>
            </a:p>
          </p:txBody>
        </p:sp>
        <p:sp>
          <p:nvSpPr>
            <p:cNvPr id="191" name="Google Shape;191;p25"/>
            <p:cNvSpPr txBox="1"/>
            <p:nvPr/>
          </p:nvSpPr>
          <p:spPr>
            <a:xfrm>
              <a:off x="1195373" y="4162687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</a:t>
              </a:r>
              <a:endParaRPr b="1"/>
            </a:p>
          </p:txBody>
        </p:sp>
        <p:sp>
          <p:nvSpPr>
            <p:cNvPr id="192" name="Google Shape;192;p25"/>
            <p:cNvSpPr txBox="1"/>
            <p:nvPr/>
          </p:nvSpPr>
          <p:spPr>
            <a:xfrm>
              <a:off x="2916391" y="4153674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</a:t>
              </a:r>
              <a:endParaRPr b="1"/>
            </a:p>
          </p:txBody>
        </p:sp>
        <p:cxnSp>
          <p:nvCxnSpPr>
            <p:cNvPr id="193" name="Google Shape;193;p25"/>
            <p:cNvCxnSpPr/>
            <p:nvPr/>
          </p:nvCxnSpPr>
          <p:spPr>
            <a:xfrm>
              <a:off x="1464895" y="3037902"/>
              <a:ext cx="1357222" cy="1197944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grpSp>
          <p:nvGrpSpPr>
            <p:cNvPr id="194" name="Google Shape;194;p25"/>
            <p:cNvGrpSpPr/>
            <p:nvPr/>
          </p:nvGrpSpPr>
          <p:grpSpPr>
            <a:xfrm>
              <a:off x="1470817" y="2940505"/>
              <a:ext cx="1533926" cy="1342643"/>
              <a:chOff x="8088351" y="3240664"/>
              <a:chExt cx="1948901" cy="1794748"/>
            </a:xfrm>
          </p:grpSpPr>
          <p:cxnSp>
            <p:nvCxnSpPr>
              <p:cNvPr id="195" name="Google Shape;195;p25"/>
              <p:cNvCxnSpPr/>
              <p:nvPr/>
            </p:nvCxnSpPr>
            <p:spPr>
              <a:xfrm rot="10800000" flipH="1">
                <a:off x="8268003" y="3327976"/>
                <a:ext cx="1769249" cy="1707436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196" name="Google Shape;196;p25"/>
              <p:cNvCxnSpPr/>
              <p:nvPr/>
            </p:nvCxnSpPr>
            <p:spPr>
              <a:xfrm flipH="1">
                <a:off x="8088351" y="3240664"/>
                <a:ext cx="1762795" cy="1668285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cxnSp>
          <p:nvCxnSpPr>
            <p:cNvPr id="197" name="Google Shape;197;p25"/>
            <p:cNvCxnSpPr/>
            <p:nvPr/>
          </p:nvCxnSpPr>
          <p:spPr>
            <a:xfrm rot="10800000">
              <a:off x="1587914" y="2920754"/>
              <a:ext cx="1375602" cy="1185617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grpSp>
          <p:nvGrpSpPr>
            <p:cNvPr id="198" name="Google Shape;198;p25"/>
            <p:cNvGrpSpPr/>
            <p:nvPr/>
          </p:nvGrpSpPr>
          <p:grpSpPr>
            <a:xfrm>
              <a:off x="1690269" y="2763228"/>
              <a:ext cx="1158743" cy="105544"/>
              <a:chOff x="8367171" y="3003693"/>
              <a:chExt cx="1472219" cy="141083"/>
            </a:xfrm>
          </p:grpSpPr>
          <p:cxnSp>
            <p:nvCxnSpPr>
              <p:cNvPr id="199" name="Google Shape;199;p25"/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200" name="Google Shape;200;p25"/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201" name="Google Shape;201;p25"/>
            <p:cNvGrpSpPr/>
            <p:nvPr/>
          </p:nvGrpSpPr>
          <p:grpSpPr>
            <a:xfrm rot="5400000">
              <a:off x="747337" y="3570718"/>
              <a:ext cx="1101361" cy="111043"/>
              <a:chOff x="8367170" y="5062831"/>
              <a:chExt cx="1472219" cy="141083"/>
            </a:xfrm>
          </p:grpSpPr>
          <p:cxnSp>
            <p:nvCxnSpPr>
              <p:cNvPr id="202" name="Google Shape;202;p25"/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203" name="Google Shape;203;p25"/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204" name="Google Shape;204;p25"/>
            <p:cNvGrpSpPr/>
            <p:nvPr/>
          </p:nvGrpSpPr>
          <p:grpSpPr>
            <a:xfrm rot="5400000">
              <a:off x="2573958" y="3492382"/>
              <a:ext cx="1101361" cy="111043"/>
              <a:chOff x="8367170" y="5062831"/>
              <a:chExt cx="1472219" cy="141083"/>
            </a:xfrm>
          </p:grpSpPr>
          <p:cxnSp>
            <p:nvCxnSpPr>
              <p:cNvPr id="205" name="Google Shape;205;p25"/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206" name="Google Shape;206;p25"/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207" name="Google Shape;207;p25"/>
            <p:cNvGrpSpPr/>
            <p:nvPr/>
          </p:nvGrpSpPr>
          <p:grpSpPr>
            <a:xfrm>
              <a:off x="1617296" y="4380546"/>
              <a:ext cx="1158743" cy="105544"/>
              <a:chOff x="8367171" y="3003693"/>
              <a:chExt cx="1472219" cy="141083"/>
            </a:xfrm>
          </p:grpSpPr>
          <p:cxnSp>
            <p:nvCxnSpPr>
              <p:cNvPr id="208" name="Google Shape;208;p25"/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209" name="Google Shape;209;p25"/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210" name="Google Shape;210;p25"/>
            <p:cNvSpPr txBox="1"/>
            <p:nvPr/>
          </p:nvSpPr>
          <p:spPr>
            <a:xfrm>
              <a:off x="953595" y="3307431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</a:t>
              </a:r>
              <a:endParaRPr b="1" dirty="0"/>
            </a:p>
          </p:txBody>
        </p:sp>
        <p:sp>
          <p:nvSpPr>
            <p:cNvPr id="211" name="Google Shape;211;p25"/>
            <p:cNvSpPr txBox="1"/>
            <p:nvPr/>
          </p:nvSpPr>
          <p:spPr>
            <a:xfrm>
              <a:off x="2063856" y="3034940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</a:t>
              </a:r>
              <a:endParaRPr b="1"/>
            </a:p>
          </p:txBody>
        </p:sp>
        <p:sp>
          <p:nvSpPr>
            <p:cNvPr id="212" name="Google Shape;212;p25"/>
            <p:cNvSpPr txBox="1"/>
            <p:nvPr/>
          </p:nvSpPr>
          <p:spPr>
            <a:xfrm>
              <a:off x="2072608" y="3726012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d</a:t>
              </a:r>
              <a:endParaRPr b="1"/>
            </a:p>
          </p:txBody>
        </p:sp>
        <p:sp>
          <p:nvSpPr>
            <p:cNvPr id="214" name="Google Shape;214;p25"/>
            <p:cNvSpPr txBox="1"/>
            <p:nvPr/>
          </p:nvSpPr>
          <p:spPr>
            <a:xfrm>
              <a:off x="3161151" y="3282398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</a:t>
              </a:r>
              <a:endParaRPr b="1" dirty="0"/>
            </a:p>
          </p:txBody>
        </p:sp>
      </p:grpSp>
      <p:sp>
        <p:nvSpPr>
          <p:cNvPr id="215" name="Google Shape;215;p25"/>
          <p:cNvSpPr txBox="1"/>
          <p:nvPr/>
        </p:nvSpPr>
        <p:spPr>
          <a:xfrm>
            <a:off x="1135493" y="5125508"/>
            <a:ext cx="2299800" cy="9234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3971" b="-9933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rbel"/>
                <a:ea typeface="Corbel"/>
                <a:cs typeface="Corbel"/>
                <a:sym typeface="Corbel"/>
              </a:rPr>
              <a:t> </a:t>
            </a:r>
            <a:endParaRPr/>
          </a:p>
        </p:txBody>
      </p:sp>
      <p:sp>
        <p:nvSpPr>
          <p:cNvPr id="216" name="Google Shape;216;p25"/>
          <p:cNvSpPr txBox="1"/>
          <p:nvPr/>
        </p:nvSpPr>
        <p:spPr>
          <a:xfrm>
            <a:off x="3658446" y="5212844"/>
            <a:ext cx="2299885" cy="92333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t="-3288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rbel"/>
                <a:ea typeface="Corbel"/>
                <a:cs typeface="Corbel"/>
                <a:sym typeface="Corbel"/>
              </a:rPr>
              <a:t> </a:t>
            </a:r>
            <a:endParaRPr/>
          </a:p>
        </p:txBody>
      </p:sp>
      <p:sp>
        <p:nvSpPr>
          <p:cNvPr id="217" name="Google Shape;217;p25"/>
          <p:cNvSpPr txBox="1"/>
          <p:nvPr/>
        </p:nvSpPr>
        <p:spPr>
          <a:xfrm>
            <a:off x="6048672" y="5223892"/>
            <a:ext cx="2299885" cy="92333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t="-3973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rbel"/>
                <a:ea typeface="Corbel"/>
                <a:cs typeface="Corbel"/>
                <a:sym typeface="Corbel"/>
              </a:rPr>
              <a:t> </a:t>
            </a:r>
            <a:endParaRPr/>
          </a:p>
        </p:txBody>
      </p:sp>
      <p:sp>
        <p:nvSpPr>
          <p:cNvPr id="218" name="Google Shape;218;p25"/>
          <p:cNvSpPr txBox="1"/>
          <p:nvPr/>
        </p:nvSpPr>
        <p:spPr>
          <a:xfrm>
            <a:off x="8438898" y="5219024"/>
            <a:ext cx="2477380" cy="1200329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t="-2537" b="-710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rbel"/>
                <a:ea typeface="Corbel"/>
                <a:cs typeface="Corbel"/>
                <a:sym typeface="Corbel"/>
              </a:rPr>
              <a:t> </a:t>
            </a:r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4377005" y="1805143"/>
            <a:ext cx="342881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Substitution rate matrix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E8D0F8-16CC-AF91-5A96-80E3F2D7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are several options for substitution models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f3c8e895ce_0_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2618" y="107257"/>
            <a:ext cx="5106761" cy="588822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f3c8e895ce_0_138"/>
          <p:cNvSpPr/>
          <p:nvPr/>
        </p:nvSpPr>
        <p:spPr>
          <a:xfrm>
            <a:off x="3542618" y="2510614"/>
            <a:ext cx="2226811" cy="21267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52;p22">
            <a:extLst>
              <a:ext uri="{FF2B5EF4-FFF2-40B4-BE49-F238E27FC236}">
                <a16:creationId xmlns:a16="http://schemas.microsoft.com/office/drawing/2014/main" id="{A24F4C54-4926-701E-B13B-FA66AD8D7821}"/>
              </a:ext>
            </a:extLst>
          </p:cNvPr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gf3c8e895ce_0_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0336" y="148376"/>
            <a:ext cx="5632739" cy="583134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f3c8e895ce_0_147"/>
          <p:cNvSpPr/>
          <p:nvPr/>
        </p:nvSpPr>
        <p:spPr>
          <a:xfrm>
            <a:off x="2963549" y="2701672"/>
            <a:ext cx="6264900" cy="4635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2;p22">
            <a:extLst>
              <a:ext uri="{FF2B5EF4-FFF2-40B4-BE49-F238E27FC236}">
                <a16:creationId xmlns:a16="http://schemas.microsoft.com/office/drawing/2014/main" id="{646F04F7-BF50-670D-EB48-11A7159C7C27}"/>
              </a:ext>
            </a:extLst>
          </p:cNvPr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3c8e895ce_0_64"/>
          <p:cNvSpPr txBox="1"/>
          <p:nvPr/>
        </p:nvSpPr>
        <p:spPr>
          <a:xfrm>
            <a:off x="1453388" y="1957786"/>
            <a:ext cx="328926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Substitution rate matrix</a:t>
            </a:r>
            <a:endParaRPr dirty="0"/>
          </a:p>
        </p:txBody>
      </p:sp>
      <p:sp>
        <p:nvSpPr>
          <p:cNvPr id="306" name="Google Shape;306;gf3c8e895ce_0_64"/>
          <p:cNvSpPr txBox="1"/>
          <p:nvPr/>
        </p:nvSpPr>
        <p:spPr>
          <a:xfrm>
            <a:off x="5313172" y="1994410"/>
            <a:ext cx="596265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Different sites may evolve at different rates:</a:t>
            </a:r>
            <a:endParaRPr dirty="0"/>
          </a:p>
        </p:txBody>
      </p:sp>
      <p:graphicFrame>
        <p:nvGraphicFramePr>
          <p:cNvPr id="308" name="Google Shape;308;gf3c8e895ce_0_64"/>
          <p:cNvGraphicFramePr/>
          <p:nvPr>
            <p:extLst>
              <p:ext uri="{D42A27DB-BD31-4B8C-83A1-F6EECF244321}">
                <p14:modId xmlns:p14="http://schemas.microsoft.com/office/powerpoint/2010/main" val="4115106919"/>
              </p:ext>
            </p:extLst>
          </p:nvPr>
        </p:nvGraphicFramePr>
        <p:xfrm>
          <a:off x="5510247" y="2567532"/>
          <a:ext cx="3398340" cy="3039204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3398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542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54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983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 dirty="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 b="1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 b="1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1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 b="1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 b="1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1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 b="1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 b="1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1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 b="1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 b="1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653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400" b="1">
                          <a:solidFill>
                            <a:schemeClr val="accent3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 b="1">
                        <a:solidFill>
                          <a:schemeClr val="accent3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700"/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700" b="1">
                        <a:solidFill>
                          <a:srgbClr val="000000"/>
                        </a:solidFill>
                      </a:endParaRPr>
                    </a:p>
                  </a:txBody>
                  <a:tcPr marL="108930" marR="108930" marT="54465" marB="5446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700" dirty="0"/>
                    </a:p>
                  </a:txBody>
                  <a:tcPr marL="108930" marR="108930" marT="54465" marB="5446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B0A64530-A868-646D-166F-6E4D9B08E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Allowing for rate heterogeneity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808A7D8-B54B-D11E-3673-2714F9C128F8}"/>
              </a:ext>
            </a:extLst>
          </p:cNvPr>
          <p:cNvGrpSpPr/>
          <p:nvPr/>
        </p:nvGrpSpPr>
        <p:grpSpPr>
          <a:xfrm>
            <a:off x="1577611" y="2517395"/>
            <a:ext cx="2998370" cy="2801893"/>
            <a:chOff x="953595" y="2380762"/>
            <a:chExt cx="2571353" cy="2402857"/>
          </a:xfrm>
        </p:grpSpPr>
        <p:sp>
          <p:nvSpPr>
            <p:cNvPr id="38" name="Google Shape;187;p25">
              <a:extLst>
                <a:ext uri="{FF2B5EF4-FFF2-40B4-BE49-F238E27FC236}">
                  <a16:creationId xmlns:a16="http://schemas.microsoft.com/office/drawing/2014/main" id="{0CA391F6-6377-9436-36DE-AC5731CF9A55}"/>
                </a:ext>
              </a:extLst>
            </p:cNvPr>
            <p:cNvSpPr txBox="1"/>
            <p:nvPr/>
          </p:nvSpPr>
          <p:spPr>
            <a:xfrm>
              <a:off x="2065286" y="2380762"/>
              <a:ext cx="462215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</a:t>
              </a:r>
              <a:endParaRPr b="1" dirty="0"/>
            </a:p>
          </p:txBody>
        </p:sp>
        <p:sp>
          <p:nvSpPr>
            <p:cNvPr id="39" name="Google Shape;213;p25">
              <a:extLst>
                <a:ext uri="{FF2B5EF4-FFF2-40B4-BE49-F238E27FC236}">
                  <a16:creationId xmlns:a16="http://schemas.microsoft.com/office/drawing/2014/main" id="{2ED11A81-4BBE-26E9-8AEA-C3E4204AA942}"/>
                </a:ext>
              </a:extLst>
            </p:cNvPr>
            <p:cNvSpPr txBox="1"/>
            <p:nvPr/>
          </p:nvSpPr>
          <p:spPr>
            <a:xfrm>
              <a:off x="2050509" y="438350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e</a:t>
              </a:r>
              <a:endParaRPr b="1"/>
            </a:p>
          </p:txBody>
        </p:sp>
        <p:sp>
          <p:nvSpPr>
            <p:cNvPr id="40" name="Google Shape;189;p25">
              <a:extLst>
                <a:ext uri="{FF2B5EF4-FFF2-40B4-BE49-F238E27FC236}">
                  <a16:creationId xmlns:a16="http://schemas.microsoft.com/office/drawing/2014/main" id="{F743EEF9-C89B-579D-2A4B-C8AAE42E0DC2}"/>
                </a:ext>
              </a:extLst>
            </p:cNvPr>
            <p:cNvSpPr txBox="1"/>
            <p:nvPr/>
          </p:nvSpPr>
          <p:spPr>
            <a:xfrm>
              <a:off x="1218194" y="258799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</a:t>
              </a:r>
              <a:endParaRPr b="1" dirty="0"/>
            </a:p>
          </p:txBody>
        </p:sp>
        <p:sp>
          <p:nvSpPr>
            <p:cNvPr id="41" name="Google Shape;190;p25">
              <a:extLst>
                <a:ext uri="{FF2B5EF4-FFF2-40B4-BE49-F238E27FC236}">
                  <a16:creationId xmlns:a16="http://schemas.microsoft.com/office/drawing/2014/main" id="{5D39A2A7-87FE-F412-49BC-A244AB63170F}"/>
                </a:ext>
              </a:extLst>
            </p:cNvPr>
            <p:cNvSpPr txBox="1"/>
            <p:nvPr/>
          </p:nvSpPr>
          <p:spPr>
            <a:xfrm>
              <a:off x="2916391" y="2587999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G</a:t>
              </a:r>
              <a:endParaRPr b="1"/>
            </a:p>
          </p:txBody>
        </p:sp>
        <p:sp>
          <p:nvSpPr>
            <p:cNvPr id="42" name="Google Shape;191;p25">
              <a:extLst>
                <a:ext uri="{FF2B5EF4-FFF2-40B4-BE49-F238E27FC236}">
                  <a16:creationId xmlns:a16="http://schemas.microsoft.com/office/drawing/2014/main" id="{C69C96B2-441C-E803-FA0E-1426B611B34C}"/>
                </a:ext>
              </a:extLst>
            </p:cNvPr>
            <p:cNvSpPr txBox="1"/>
            <p:nvPr/>
          </p:nvSpPr>
          <p:spPr>
            <a:xfrm>
              <a:off x="1195373" y="4162687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</a:t>
              </a:r>
              <a:endParaRPr b="1"/>
            </a:p>
          </p:txBody>
        </p:sp>
        <p:sp>
          <p:nvSpPr>
            <p:cNvPr id="43" name="Google Shape;192;p25">
              <a:extLst>
                <a:ext uri="{FF2B5EF4-FFF2-40B4-BE49-F238E27FC236}">
                  <a16:creationId xmlns:a16="http://schemas.microsoft.com/office/drawing/2014/main" id="{32147810-F014-BEE0-E4A4-9F97D0C58899}"/>
                </a:ext>
              </a:extLst>
            </p:cNvPr>
            <p:cNvSpPr txBox="1"/>
            <p:nvPr/>
          </p:nvSpPr>
          <p:spPr>
            <a:xfrm>
              <a:off x="2916391" y="4153674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</a:t>
              </a:r>
              <a:endParaRPr b="1"/>
            </a:p>
          </p:txBody>
        </p:sp>
        <p:cxnSp>
          <p:nvCxnSpPr>
            <p:cNvPr id="44" name="Google Shape;193;p25">
              <a:extLst>
                <a:ext uri="{FF2B5EF4-FFF2-40B4-BE49-F238E27FC236}">
                  <a16:creationId xmlns:a16="http://schemas.microsoft.com/office/drawing/2014/main" id="{82B5894F-6564-4D09-EDA7-847CC64661FB}"/>
                </a:ext>
              </a:extLst>
            </p:cNvPr>
            <p:cNvCxnSpPr/>
            <p:nvPr/>
          </p:nvCxnSpPr>
          <p:spPr>
            <a:xfrm>
              <a:off x="1464895" y="3037902"/>
              <a:ext cx="1357222" cy="1197944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grpSp>
          <p:nvGrpSpPr>
            <p:cNvPr id="45" name="Google Shape;194;p25">
              <a:extLst>
                <a:ext uri="{FF2B5EF4-FFF2-40B4-BE49-F238E27FC236}">
                  <a16:creationId xmlns:a16="http://schemas.microsoft.com/office/drawing/2014/main" id="{57F5E710-C893-A938-38CC-F7C3733B38F8}"/>
                </a:ext>
              </a:extLst>
            </p:cNvPr>
            <p:cNvGrpSpPr/>
            <p:nvPr/>
          </p:nvGrpSpPr>
          <p:grpSpPr>
            <a:xfrm>
              <a:off x="1470817" y="2940505"/>
              <a:ext cx="1533926" cy="1342643"/>
              <a:chOff x="8088351" y="3240664"/>
              <a:chExt cx="1948901" cy="1794748"/>
            </a:xfrm>
          </p:grpSpPr>
          <p:cxnSp>
            <p:nvCxnSpPr>
              <p:cNvPr id="63" name="Google Shape;195;p25">
                <a:extLst>
                  <a:ext uri="{FF2B5EF4-FFF2-40B4-BE49-F238E27FC236}">
                    <a16:creationId xmlns:a16="http://schemas.microsoft.com/office/drawing/2014/main" id="{3BFA8764-AE20-9268-8B71-0C6B51C68A5F}"/>
                  </a:ext>
                </a:extLst>
              </p:cNvPr>
              <p:cNvCxnSpPr/>
              <p:nvPr/>
            </p:nvCxnSpPr>
            <p:spPr>
              <a:xfrm rot="10800000" flipH="1">
                <a:off x="8268003" y="3327976"/>
                <a:ext cx="1769249" cy="1707436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64" name="Google Shape;196;p25">
                <a:extLst>
                  <a:ext uri="{FF2B5EF4-FFF2-40B4-BE49-F238E27FC236}">
                    <a16:creationId xmlns:a16="http://schemas.microsoft.com/office/drawing/2014/main" id="{D9208245-C6AB-093A-CC4D-93894795C9C6}"/>
                  </a:ext>
                </a:extLst>
              </p:cNvPr>
              <p:cNvCxnSpPr/>
              <p:nvPr/>
            </p:nvCxnSpPr>
            <p:spPr>
              <a:xfrm flipH="1">
                <a:off x="8088351" y="3240664"/>
                <a:ext cx="1762795" cy="1668285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cxnSp>
          <p:nvCxnSpPr>
            <p:cNvPr id="46" name="Google Shape;197;p25">
              <a:extLst>
                <a:ext uri="{FF2B5EF4-FFF2-40B4-BE49-F238E27FC236}">
                  <a16:creationId xmlns:a16="http://schemas.microsoft.com/office/drawing/2014/main" id="{B5E11DD8-FED7-807C-B8F9-C565163E0F8B}"/>
                </a:ext>
              </a:extLst>
            </p:cNvPr>
            <p:cNvCxnSpPr/>
            <p:nvPr/>
          </p:nvCxnSpPr>
          <p:spPr>
            <a:xfrm rot="10800000">
              <a:off x="1587914" y="2920754"/>
              <a:ext cx="1375602" cy="1185617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grpSp>
          <p:nvGrpSpPr>
            <p:cNvPr id="47" name="Google Shape;198;p25">
              <a:extLst>
                <a:ext uri="{FF2B5EF4-FFF2-40B4-BE49-F238E27FC236}">
                  <a16:creationId xmlns:a16="http://schemas.microsoft.com/office/drawing/2014/main" id="{B30D3CFB-BF18-2877-3C66-4499C96FDA96}"/>
                </a:ext>
              </a:extLst>
            </p:cNvPr>
            <p:cNvGrpSpPr/>
            <p:nvPr/>
          </p:nvGrpSpPr>
          <p:grpSpPr>
            <a:xfrm>
              <a:off x="1690269" y="2763228"/>
              <a:ext cx="1158743" cy="105544"/>
              <a:chOff x="8367171" y="3003693"/>
              <a:chExt cx="1472219" cy="141083"/>
            </a:xfrm>
          </p:grpSpPr>
          <p:cxnSp>
            <p:nvCxnSpPr>
              <p:cNvPr id="61" name="Google Shape;199;p25">
                <a:extLst>
                  <a:ext uri="{FF2B5EF4-FFF2-40B4-BE49-F238E27FC236}">
                    <a16:creationId xmlns:a16="http://schemas.microsoft.com/office/drawing/2014/main" id="{5CA06653-3982-E533-6205-D474165F6CA2}"/>
                  </a:ext>
                </a:extLst>
              </p:cNvPr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62" name="Google Shape;200;p25">
                <a:extLst>
                  <a:ext uri="{FF2B5EF4-FFF2-40B4-BE49-F238E27FC236}">
                    <a16:creationId xmlns:a16="http://schemas.microsoft.com/office/drawing/2014/main" id="{54A98664-2F2F-F944-9452-21EDC5E51DA4}"/>
                  </a:ext>
                </a:extLst>
              </p:cNvPr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48" name="Google Shape;201;p25">
              <a:extLst>
                <a:ext uri="{FF2B5EF4-FFF2-40B4-BE49-F238E27FC236}">
                  <a16:creationId xmlns:a16="http://schemas.microsoft.com/office/drawing/2014/main" id="{7DD32314-7FDE-1CA1-7B26-CAF12C2A0BED}"/>
                </a:ext>
              </a:extLst>
            </p:cNvPr>
            <p:cNvGrpSpPr/>
            <p:nvPr/>
          </p:nvGrpSpPr>
          <p:grpSpPr>
            <a:xfrm rot="5400000">
              <a:off x="747337" y="3570718"/>
              <a:ext cx="1101361" cy="111043"/>
              <a:chOff x="8367170" y="5062831"/>
              <a:chExt cx="1472219" cy="141083"/>
            </a:xfrm>
          </p:grpSpPr>
          <p:cxnSp>
            <p:nvCxnSpPr>
              <p:cNvPr id="59" name="Google Shape;202;p25">
                <a:extLst>
                  <a:ext uri="{FF2B5EF4-FFF2-40B4-BE49-F238E27FC236}">
                    <a16:creationId xmlns:a16="http://schemas.microsoft.com/office/drawing/2014/main" id="{7A3E7A94-4C69-B057-8ADB-42343EDC84B3}"/>
                  </a:ext>
                </a:extLst>
              </p:cNvPr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60" name="Google Shape;203;p25">
                <a:extLst>
                  <a:ext uri="{FF2B5EF4-FFF2-40B4-BE49-F238E27FC236}">
                    <a16:creationId xmlns:a16="http://schemas.microsoft.com/office/drawing/2014/main" id="{34497A6D-F49D-C4EB-5AA3-50DAA1888897}"/>
                  </a:ext>
                </a:extLst>
              </p:cNvPr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49" name="Google Shape;204;p25">
              <a:extLst>
                <a:ext uri="{FF2B5EF4-FFF2-40B4-BE49-F238E27FC236}">
                  <a16:creationId xmlns:a16="http://schemas.microsoft.com/office/drawing/2014/main" id="{311ED205-8946-99B2-30C4-B7D30665C0B6}"/>
                </a:ext>
              </a:extLst>
            </p:cNvPr>
            <p:cNvGrpSpPr/>
            <p:nvPr/>
          </p:nvGrpSpPr>
          <p:grpSpPr>
            <a:xfrm rot="5400000">
              <a:off x="2573958" y="3492382"/>
              <a:ext cx="1101361" cy="111043"/>
              <a:chOff x="8367170" y="5062831"/>
              <a:chExt cx="1472219" cy="141083"/>
            </a:xfrm>
          </p:grpSpPr>
          <p:cxnSp>
            <p:nvCxnSpPr>
              <p:cNvPr id="57" name="Google Shape;205;p25">
                <a:extLst>
                  <a:ext uri="{FF2B5EF4-FFF2-40B4-BE49-F238E27FC236}">
                    <a16:creationId xmlns:a16="http://schemas.microsoft.com/office/drawing/2014/main" id="{6082C935-DEF0-202B-35D9-B215D6EA8F9C}"/>
                  </a:ext>
                </a:extLst>
              </p:cNvPr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58" name="Google Shape;206;p25">
                <a:extLst>
                  <a:ext uri="{FF2B5EF4-FFF2-40B4-BE49-F238E27FC236}">
                    <a16:creationId xmlns:a16="http://schemas.microsoft.com/office/drawing/2014/main" id="{F65B3B7F-11A1-DACA-AB81-2F5D9656F55D}"/>
                  </a:ext>
                </a:extLst>
              </p:cNvPr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grpSp>
          <p:nvGrpSpPr>
            <p:cNvPr id="50" name="Google Shape;207;p25">
              <a:extLst>
                <a:ext uri="{FF2B5EF4-FFF2-40B4-BE49-F238E27FC236}">
                  <a16:creationId xmlns:a16="http://schemas.microsoft.com/office/drawing/2014/main" id="{3CC6C955-F65A-F254-638D-3C407FEF93CA}"/>
                </a:ext>
              </a:extLst>
            </p:cNvPr>
            <p:cNvGrpSpPr/>
            <p:nvPr/>
          </p:nvGrpSpPr>
          <p:grpSpPr>
            <a:xfrm>
              <a:off x="1617296" y="4380546"/>
              <a:ext cx="1158743" cy="105544"/>
              <a:chOff x="8367171" y="3003693"/>
              <a:chExt cx="1472219" cy="141083"/>
            </a:xfrm>
          </p:grpSpPr>
          <p:cxnSp>
            <p:nvCxnSpPr>
              <p:cNvPr id="55" name="Google Shape;208;p25">
                <a:extLst>
                  <a:ext uri="{FF2B5EF4-FFF2-40B4-BE49-F238E27FC236}">
                    <a16:creationId xmlns:a16="http://schemas.microsoft.com/office/drawing/2014/main" id="{2EE0A49B-3390-B4FC-3B68-648DF46D58B9}"/>
                  </a:ext>
                </a:extLst>
              </p:cNvPr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56" name="Google Shape;209;p25">
                <a:extLst>
                  <a:ext uri="{FF2B5EF4-FFF2-40B4-BE49-F238E27FC236}">
                    <a16:creationId xmlns:a16="http://schemas.microsoft.com/office/drawing/2014/main" id="{B4DFDCA0-20B9-738C-2B19-828D27A6EBB8}"/>
                  </a:ext>
                </a:extLst>
              </p:cNvPr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51" name="Google Shape;210;p25">
              <a:extLst>
                <a:ext uri="{FF2B5EF4-FFF2-40B4-BE49-F238E27FC236}">
                  <a16:creationId xmlns:a16="http://schemas.microsoft.com/office/drawing/2014/main" id="{0F87B79F-1594-8700-E077-2FE01FAAE058}"/>
                </a:ext>
              </a:extLst>
            </p:cNvPr>
            <p:cNvSpPr txBox="1"/>
            <p:nvPr/>
          </p:nvSpPr>
          <p:spPr>
            <a:xfrm>
              <a:off x="953595" y="3307431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</a:t>
              </a:r>
              <a:endParaRPr b="1" dirty="0"/>
            </a:p>
          </p:txBody>
        </p:sp>
        <p:sp>
          <p:nvSpPr>
            <p:cNvPr id="52" name="Google Shape;211;p25">
              <a:extLst>
                <a:ext uri="{FF2B5EF4-FFF2-40B4-BE49-F238E27FC236}">
                  <a16:creationId xmlns:a16="http://schemas.microsoft.com/office/drawing/2014/main" id="{81C8E7AC-0663-E95A-E7BD-C554138490DE}"/>
                </a:ext>
              </a:extLst>
            </p:cNvPr>
            <p:cNvSpPr txBox="1"/>
            <p:nvPr/>
          </p:nvSpPr>
          <p:spPr>
            <a:xfrm>
              <a:off x="2063856" y="3034940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</a:t>
              </a:r>
              <a:endParaRPr b="1"/>
            </a:p>
          </p:txBody>
        </p:sp>
        <p:sp>
          <p:nvSpPr>
            <p:cNvPr id="53" name="Google Shape;212;p25">
              <a:extLst>
                <a:ext uri="{FF2B5EF4-FFF2-40B4-BE49-F238E27FC236}">
                  <a16:creationId xmlns:a16="http://schemas.microsoft.com/office/drawing/2014/main" id="{8F8C60E9-36EA-3DD4-EBAE-6142A0D365B7}"/>
                </a:ext>
              </a:extLst>
            </p:cNvPr>
            <p:cNvSpPr txBox="1"/>
            <p:nvPr/>
          </p:nvSpPr>
          <p:spPr>
            <a:xfrm>
              <a:off x="2072608" y="3726012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d</a:t>
              </a:r>
              <a:endParaRPr b="1"/>
            </a:p>
          </p:txBody>
        </p:sp>
        <p:sp>
          <p:nvSpPr>
            <p:cNvPr id="54" name="Google Shape;214;p25">
              <a:extLst>
                <a:ext uri="{FF2B5EF4-FFF2-40B4-BE49-F238E27FC236}">
                  <a16:creationId xmlns:a16="http://schemas.microsoft.com/office/drawing/2014/main" id="{A62F1091-D3F9-5133-BE67-582A026D9FE1}"/>
                </a:ext>
              </a:extLst>
            </p:cNvPr>
            <p:cNvSpPr txBox="1"/>
            <p:nvPr/>
          </p:nvSpPr>
          <p:spPr>
            <a:xfrm>
              <a:off x="3161151" y="3282398"/>
              <a:ext cx="363797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</a:t>
              </a:r>
              <a:endParaRPr b="1" dirty="0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3" name="Google Shape;323;p8"/>
          <p:cNvGraphicFramePr/>
          <p:nvPr>
            <p:extLst>
              <p:ext uri="{D42A27DB-BD31-4B8C-83A1-F6EECF244321}">
                <p14:modId xmlns:p14="http://schemas.microsoft.com/office/powerpoint/2010/main" val="45429248"/>
              </p:ext>
            </p:extLst>
          </p:nvPr>
        </p:nvGraphicFramePr>
        <p:xfrm>
          <a:off x="8775159" y="2572908"/>
          <a:ext cx="2853000" cy="255150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8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24" name="Google Shape;324;p8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6405" t="44638" r="1405" b="28324"/>
          <a:stretch/>
        </p:blipFill>
        <p:spPr>
          <a:xfrm>
            <a:off x="690170" y="3029915"/>
            <a:ext cx="7772721" cy="165284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8"/>
          <p:cNvSpPr txBox="1"/>
          <p:nvPr/>
        </p:nvSpPr>
        <p:spPr>
          <a:xfrm>
            <a:off x="770964" y="4713655"/>
            <a:ext cx="340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https://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nextstrain.org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ncov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gisaid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/global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326" name="Google Shape;326;p8"/>
          <p:cNvSpPr/>
          <p:nvPr/>
        </p:nvSpPr>
        <p:spPr>
          <a:xfrm>
            <a:off x="756324" y="1988929"/>
            <a:ext cx="684648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Different selection processes acts on different sites</a:t>
            </a:r>
            <a:endParaRPr dirty="0"/>
          </a:p>
        </p:txBody>
      </p:sp>
      <p:sp>
        <p:nvSpPr>
          <p:cNvPr id="327" name="Google Shape;327;p8"/>
          <p:cNvSpPr/>
          <p:nvPr/>
        </p:nvSpPr>
        <p:spPr>
          <a:xfrm>
            <a:off x="8809499" y="1988864"/>
            <a:ext cx="278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Site 1 evolves fast</a:t>
            </a:r>
            <a:endParaRPr sz="2000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28" name="Google Shape;328;p8"/>
          <p:cNvGrpSpPr/>
          <p:nvPr/>
        </p:nvGrpSpPr>
        <p:grpSpPr>
          <a:xfrm>
            <a:off x="6288306" y="3158169"/>
            <a:ext cx="198037" cy="1413820"/>
            <a:chOff x="6011628" y="1908313"/>
            <a:chExt cx="449268" cy="1837800"/>
          </a:xfrm>
        </p:grpSpPr>
        <p:cxnSp>
          <p:nvCxnSpPr>
            <p:cNvPr id="329" name="Google Shape;329;p8"/>
            <p:cNvCxnSpPr/>
            <p:nvPr/>
          </p:nvCxnSpPr>
          <p:spPr>
            <a:xfrm>
              <a:off x="6023796" y="1908313"/>
              <a:ext cx="0" cy="182880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0" name="Google Shape;330;p8"/>
            <p:cNvCxnSpPr/>
            <p:nvPr/>
          </p:nvCxnSpPr>
          <p:spPr>
            <a:xfrm>
              <a:off x="6459591" y="1908313"/>
              <a:ext cx="0" cy="183780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1" name="Google Shape;331;p8"/>
            <p:cNvCxnSpPr/>
            <p:nvPr/>
          </p:nvCxnSpPr>
          <p:spPr>
            <a:xfrm>
              <a:off x="6023796" y="1918553"/>
              <a:ext cx="437100" cy="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" name="Google Shape;332;p8"/>
            <p:cNvCxnSpPr/>
            <p:nvPr/>
          </p:nvCxnSpPr>
          <p:spPr>
            <a:xfrm>
              <a:off x="6011628" y="3741091"/>
              <a:ext cx="437100" cy="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45B7E632-BAA9-9BDD-5721-8168A432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Allowing for rate heterogeneity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3" name="Google Shape;323;p8"/>
          <p:cNvGraphicFramePr/>
          <p:nvPr>
            <p:extLst>
              <p:ext uri="{D42A27DB-BD31-4B8C-83A1-F6EECF244321}">
                <p14:modId xmlns:p14="http://schemas.microsoft.com/office/powerpoint/2010/main" val="3619935510"/>
              </p:ext>
            </p:extLst>
          </p:nvPr>
        </p:nvGraphicFramePr>
        <p:xfrm>
          <a:off x="8775159" y="2572908"/>
          <a:ext cx="2853000" cy="255150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8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3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85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b="0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ourier New"/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24" name="Google Shape;324;p8" descr="Graphical user interfac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6405" t="44638" r="1405" b="28324"/>
          <a:stretch/>
        </p:blipFill>
        <p:spPr>
          <a:xfrm>
            <a:off x="690170" y="3029915"/>
            <a:ext cx="7772721" cy="165284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8"/>
          <p:cNvSpPr txBox="1"/>
          <p:nvPr/>
        </p:nvSpPr>
        <p:spPr>
          <a:xfrm>
            <a:off x="770964" y="4713655"/>
            <a:ext cx="3408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https://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nextstrain.org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ncov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1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gisaid</a:t>
            </a:r>
            <a:r>
              <a:rPr lang="en-US" sz="1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/global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326" name="Google Shape;326;p8"/>
          <p:cNvSpPr/>
          <p:nvPr/>
        </p:nvSpPr>
        <p:spPr>
          <a:xfrm>
            <a:off x="756324" y="1988929"/>
            <a:ext cx="684648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Different selection processes acts on different sites</a:t>
            </a:r>
            <a:endParaRPr dirty="0"/>
          </a:p>
        </p:txBody>
      </p:sp>
      <p:sp>
        <p:nvSpPr>
          <p:cNvPr id="327" name="Google Shape;327;p8"/>
          <p:cNvSpPr/>
          <p:nvPr/>
        </p:nvSpPr>
        <p:spPr>
          <a:xfrm>
            <a:off x="8809499" y="1988864"/>
            <a:ext cx="2784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Site 5 evolves slowly</a:t>
            </a:r>
            <a:endParaRPr sz="2000" dirty="0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B7E632-BAA9-9BDD-5721-8168A432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Allowing for rate heterogeneity</a:t>
            </a:r>
          </a:p>
        </p:txBody>
      </p:sp>
      <p:grpSp>
        <p:nvGrpSpPr>
          <p:cNvPr id="13" name="Google Shape;345;gf3c8e895ce_0_112">
            <a:extLst>
              <a:ext uri="{FF2B5EF4-FFF2-40B4-BE49-F238E27FC236}">
                <a16:creationId xmlns:a16="http://schemas.microsoft.com/office/drawing/2014/main" id="{50E07E8E-AC9B-00B5-C187-E9BE9CC74C46}"/>
              </a:ext>
            </a:extLst>
          </p:cNvPr>
          <p:cNvGrpSpPr/>
          <p:nvPr/>
        </p:nvGrpSpPr>
        <p:grpSpPr>
          <a:xfrm>
            <a:off x="4068981" y="3268944"/>
            <a:ext cx="198037" cy="1413820"/>
            <a:chOff x="6011628" y="1908313"/>
            <a:chExt cx="449268" cy="1837800"/>
          </a:xfrm>
        </p:grpSpPr>
        <p:cxnSp>
          <p:nvCxnSpPr>
            <p:cNvPr id="14" name="Google Shape;346;gf3c8e895ce_0_112">
              <a:extLst>
                <a:ext uri="{FF2B5EF4-FFF2-40B4-BE49-F238E27FC236}">
                  <a16:creationId xmlns:a16="http://schemas.microsoft.com/office/drawing/2014/main" id="{C8904AAD-C4D2-6B8C-52D0-798A35FD3E00}"/>
                </a:ext>
              </a:extLst>
            </p:cNvPr>
            <p:cNvCxnSpPr/>
            <p:nvPr/>
          </p:nvCxnSpPr>
          <p:spPr>
            <a:xfrm>
              <a:off x="6023796" y="1908313"/>
              <a:ext cx="0" cy="182880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347;gf3c8e895ce_0_112">
              <a:extLst>
                <a:ext uri="{FF2B5EF4-FFF2-40B4-BE49-F238E27FC236}">
                  <a16:creationId xmlns:a16="http://schemas.microsoft.com/office/drawing/2014/main" id="{86470C01-F1FC-66F6-8734-733E6B091DFF}"/>
                </a:ext>
              </a:extLst>
            </p:cNvPr>
            <p:cNvCxnSpPr/>
            <p:nvPr/>
          </p:nvCxnSpPr>
          <p:spPr>
            <a:xfrm>
              <a:off x="6459591" y="1908313"/>
              <a:ext cx="0" cy="183780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" name="Google Shape;348;gf3c8e895ce_0_112">
              <a:extLst>
                <a:ext uri="{FF2B5EF4-FFF2-40B4-BE49-F238E27FC236}">
                  <a16:creationId xmlns:a16="http://schemas.microsoft.com/office/drawing/2014/main" id="{4BCAD0E6-A9F5-4975-B257-0C64A0D41C4D}"/>
                </a:ext>
              </a:extLst>
            </p:cNvPr>
            <p:cNvCxnSpPr/>
            <p:nvPr/>
          </p:nvCxnSpPr>
          <p:spPr>
            <a:xfrm>
              <a:off x="6023796" y="1918553"/>
              <a:ext cx="437100" cy="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349;gf3c8e895ce_0_112">
              <a:extLst>
                <a:ext uri="{FF2B5EF4-FFF2-40B4-BE49-F238E27FC236}">
                  <a16:creationId xmlns:a16="http://schemas.microsoft.com/office/drawing/2014/main" id="{D2385C33-A3C6-0248-6739-C75BC022556C}"/>
                </a:ext>
              </a:extLst>
            </p:cNvPr>
            <p:cNvCxnSpPr/>
            <p:nvPr/>
          </p:nvCxnSpPr>
          <p:spPr>
            <a:xfrm>
              <a:off x="6011628" y="3741091"/>
              <a:ext cx="437100" cy="0"/>
            </a:xfrm>
            <a:prstGeom prst="straightConnector1">
              <a:avLst/>
            </a:prstGeom>
            <a:noFill/>
            <a:ln w="317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125302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"/>
          <p:cNvSpPr txBox="1">
            <a:spLocks noGrp="1"/>
          </p:cNvSpPr>
          <p:nvPr>
            <p:ph type="title"/>
          </p:nvPr>
        </p:nvSpPr>
        <p:spPr>
          <a:xfrm>
            <a:off x="918210" y="394208"/>
            <a:ext cx="10431602" cy="87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Poppins"/>
              <a:buNone/>
            </a:pPr>
            <a:r>
              <a:rPr lang="en-US" dirty="0"/>
              <a:t>Genomic epidemiology workflow</a:t>
            </a:r>
            <a:endParaRPr dirty="0"/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E54959B-2D0D-437E-96A4-CCA1565DE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38" y="1300997"/>
            <a:ext cx="10996384" cy="2517924"/>
          </a:xfrm>
          <a:prstGeom prst="rect">
            <a:avLst/>
          </a:prstGeom>
        </p:spPr>
      </p:pic>
      <p:sp>
        <p:nvSpPr>
          <p:cNvPr id="5" name="Rounded Rectangle 5">
            <a:extLst>
              <a:ext uri="{FF2B5EF4-FFF2-40B4-BE49-F238E27FC236}">
                <a16:creationId xmlns:a16="http://schemas.microsoft.com/office/drawing/2014/main" id="{964F137E-8462-494C-9421-FAD430DCEDF9}"/>
              </a:ext>
            </a:extLst>
          </p:cNvPr>
          <p:cNvSpPr/>
          <p:nvPr/>
        </p:nvSpPr>
        <p:spPr>
          <a:xfrm>
            <a:off x="9408685" y="1417833"/>
            <a:ext cx="2295438" cy="2321959"/>
          </a:xfrm>
          <a:prstGeom prst="roundRect">
            <a:avLst>
              <a:gd name="adj" fmla="val 9294"/>
            </a:avLst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381;p90">
            <a:extLst>
              <a:ext uri="{FF2B5EF4-FFF2-40B4-BE49-F238E27FC236}">
                <a16:creationId xmlns:a16="http://schemas.microsoft.com/office/drawing/2014/main" id="{F5103402-1575-43EE-B2D7-4B45FF13A470}"/>
              </a:ext>
            </a:extLst>
          </p:cNvPr>
          <p:cNvSpPr/>
          <p:nvPr/>
        </p:nvSpPr>
        <p:spPr>
          <a:xfrm>
            <a:off x="10911155" y="6065216"/>
            <a:ext cx="1280845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b="0" i="0" u="none" strike="noStrike" cap="none" dirty="0" err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BioRender.com</a:t>
            </a:r>
            <a:endParaRPr sz="11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381;p90">
            <a:extLst>
              <a:ext uri="{FF2B5EF4-FFF2-40B4-BE49-F238E27FC236}">
                <a16:creationId xmlns:a16="http://schemas.microsoft.com/office/drawing/2014/main" id="{FA9D382A-B5F2-4A24-B05C-B3116DD5458C}"/>
              </a:ext>
            </a:extLst>
          </p:cNvPr>
          <p:cNvSpPr/>
          <p:nvPr/>
        </p:nvSpPr>
        <p:spPr>
          <a:xfrm>
            <a:off x="6205930" y="6311397"/>
            <a:ext cx="6017231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r">
              <a:buSzPts val="1200"/>
            </a:pPr>
            <a:r>
              <a:rPr lang="en-US" sz="11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Pixel True https://</a:t>
            </a:r>
            <a:r>
              <a:rPr lang="en-US" sz="1100" dirty="0" err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www.pixeltrue.com</a:t>
            </a:r>
            <a:r>
              <a:rPr lang="en-US" sz="11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/about, </a:t>
            </a:r>
            <a:r>
              <a:rPr lang="en-US" sz="11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CC BY-SA 4.0</a:t>
            </a:r>
            <a:r>
              <a:rPr lang="en-US" sz="1100" dirty="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, via Wikimedia Commons</a:t>
            </a:r>
            <a:endParaRPr sz="1100" b="0" i="0" u="none" strike="noStrike" cap="none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22">
            <a:extLst>
              <a:ext uri="{FF2B5EF4-FFF2-40B4-BE49-F238E27FC236}">
                <a16:creationId xmlns:a16="http://schemas.microsoft.com/office/drawing/2014/main" id="{3B743B62-6961-90D4-7DF4-E51D5FE19C31}"/>
              </a:ext>
            </a:extLst>
          </p:cNvPr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Google Shape;314;gf3c8e895ce_0_147">
            <a:extLst>
              <a:ext uri="{FF2B5EF4-FFF2-40B4-BE49-F238E27FC236}">
                <a16:creationId xmlns:a16="http://schemas.microsoft.com/office/drawing/2014/main" id="{BDFB84D7-F5F3-445E-7565-2FB50B38E47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0336" y="148376"/>
            <a:ext cx="5632739" cy="583134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15;gf3c8e895ce_0_147">
            <a:extLst>
              <a:ext uri="{FF2B5EF4-FFF2-40B4-BE49-F238E27FC236}">
                <a16:creationId xmlns:a16="http://schemas.microsoft.com/office/drawing/2014/main" id="{1A1D3E30-DF50-CAD1-AF1A-4EB3423C4840}"/>
              </a:ext>
            </a:extLst>
          </p:cNvPr>
          <p:cNvSpPr/>
          <p:nvPr/>
        </p:nvSpPr>
        <p:spPr>
          <a:xfrm>
            <a:off x="2963549" y="2701672"/>
            <a:ext cx="6264900" cy="4635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7726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f3c8e895ce_0_128"/>
          <p:cNvSpPr/>
          <p:nvPr/>
        </p:nvSpPr>
        <p:spPr>
          <a:xfrm>
            <a:off x="3543375" y="3247950"/>
            <a:ext cx="4962300" cy="15720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52;p22">
            <a:extLst>
              <a:ext uri="{FF2B5EF4-FFF2-40B4-BE49-F238E27FC236}">
                <a16:creationId xmlns:a16="http://schemas.microsoft.com/office/drawing/2014/main" id="{AE95A01B-FB31-556B-C5A8-B40E698C299E}"/>
              </a:ext>
            </a:extLst>
          </p:cNvPr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" name="Google Shape;314;gf3c8e895ce_0_147">
            <a:extLst>
              <a:ext uri="{FF2B5EF4-FFF2-40B4-BE49-F238E27FC236}">
                <a16:creationId xmlns:a16="http://schemas.microsoft.com/office/drawing/2014/main" id="{DCAF3578-01C0-CD17-B91D-901D1E0EC3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0336" y="148376"/>
            <a:ext cx="5632739" cy="583134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315;gf3c8e895ce_0_147">
            <a:extLst>
              <a:ext uri="{FF2B5EF4-FFF2-40B4-BE49-F238E27FC236}">
                <a16:creationId xmlns:a16="http://schemas.microsoft.com/office/drawing/2014/main" id="{BFF5DB9C-F4E0-D62A-C5DF-43B7E8827E85}"/>
              </a:ext>
            </a:extLst>
          </p:cNvPr>
          <p:cNvSpPr/>
          <p:nvPr/>
        </p:nvSpPr>
        <p:spPr>
          <a:xfrm>
            <a:off x="2963549" y="3788229"/>
            <a:ext cx="6264900" cy="1665513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;p22">
            <a:extLst>
              <a:ext uri="{FF2B5EF4-FFF2-40B4-BE49-F238E27FC236}">
                <a16:creationId xmlns:a16="http://schemas.microsoft.com/office/drawing/2014/main" id="{D9CAC5AD-F060-9FAC-3D41-8045B441B8B4}"/>
              </a:ext>
            </a:extLst>
          </p:cNvPr>
          <p:cNvSpPr txBox="1"/>
          <p:nvPr/>
        </p:nvSpPr>
        <p:spPr>
          <a:xfrm>
            <a:off x="9361714" y="4020836"/>
            <a:ext cx="2598805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Step 3: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Branch support (bootstrapping)</a:t>
            </a:r>
            <a:endParaRPr sz="2200" b="1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gf3c8e895ce_0_218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0243" y="4421090"/>
            <a:ext cx="2232929" cy="21782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Google Shape;398;gf3c8e895ce_0_218"/>
          <p:cNvCxnSpPr>
            <a:cxnSpLocks/>
          </p:cNvCxnSpPr>
          <p:nvPr/>
        </p:nvCxnSpPr>
        <p:spPr>
          <a:xfrm>
            <a:off x="2944648" y="4736283"/>
            <a:ext cx="0" cy="773939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401" name="Google Shape;401;gf3c8e895ce_0_218"/>
          <p:cNvGraphicFramePr/>
          <p:nvPr>
            <p:extLst>
              <p:ext uri="{D42A27DB-BD31-4B8C-83A1-F6EECF244321}">
                <p14:modId xmlns:p14="http://schemas.microsoft.com/office/powerpoint/2010/main" val="3990905105"/>
              </p:ext>
            </p:extLst>
          </p:nvPr>
        </p:nvGraphicFramePr>
        <p:xfrm>
          <a:off x="727876" y="2689147"/>
          <a:ext cx="2190425" cy="182886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1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7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06" name="Google Shape;406;gf3c8e895ce_0_218"/>
          <p:cNvSpPr txBox="1"/>
          <p:nvPr/>
        </p:nvSpPr>
        <p:spPr>
          <a:xfrm>
            <a:off x="319320" y="2221773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Tree based on original alignment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Google Shape;405;gf3c8e895ce_0_218">
            <a:extLst>
              <a:ext uri="{FF2B5EF4-FFF2-40B4-BE49-F238E27FC236}">
                <a16:creationId xmlns:a16="http://schemas.microsoft.com/office/drawing/2014/main" id="{E44067FC-FBAA-9E1C-3CC2-D8AAB3B13E58}"/>
              </a:ext>
            </a:extLst>
          </p:cNvPr>
          <p:cNvSpPr txBox="1"/>
          <p:nvPr/>
        </p:nvSpPr>
        <p:spPr>
          <a:xfrm>
            <a:off x="968631" y="1495413"/>
            <a:ext cx="101589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Would we still get the same tree if the data was slightly different? </a:t>
            </a:r>
            <a:endParaRPr sz="20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F8F4B-D5DC-1CE4-01AC-2188A6E92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can we trust the tree?</a:t>
            </a:r>
          </a:p>
        </p:txBody>
      </p:sp>
    </p:spTree>
    <p:extLst>
      <p:ext uri="{BB962C8B-B14F-4D97-AF65-F5344CB8AC3E}">
        <p14:creationId xmlns:p14="http://schemas.microsoft.com/office/powerpoint/2010/main" val="1444320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gf3c8e895ce_0_218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0243" y="4421090"/>
            <a:ext cx="2232929" cy="21782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Google Shape;398;gf3c8e895ce_0_218"/>
          <p:cNvCxnSpPr>
            <a:cxnSpLocks/>
          </p:cNvCxnSpPr>
          <p:nvPr/>
        </p:nvCxnSpPr>
        <p:spPr>
          <a:xfrm>
            <a:off x="2944648" y="4736283"/>
            <a:ext cx="0" cy="773939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0" name="Google Shape;400;gf3c8e895ce_0_218"/>
          <p:cNvSpPr/>
          <p:nvPr/>
        </p:nvSpPr>
        <p:spPr>
          <a:xfrm>
            <a:off x="3385796" y="3572397"/>
            <a:ext cx="8748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07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401" name="Google Shape;401;gf3c8e895ce_0_218"/>
          <p:cNvGraphicFramePr/>
          <p:nvPr/>
        </p:nvGraphicFramePr>
        <p:xfrm>
          <a:off x="727876" y="2689147"/>
          <a:ext cx="2190425" cy="182886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1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7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02" name="Google Shape;402;gf3c8e895ce_0_218"/>
          <p:cNvGraphicFramePr/>
          <p:nvPr/>
        </p:nvGraphicFramePr>
        <p:xfrm>
          <a:off x="4622193" y="2689147"/>
          <a:ext cx="1583050" cy="182886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2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04" name="Google Shape;404;gf3c8e895ce_0_218"/>
          <p:cNvSpPr txBox="1"/>
          <p:nvPr/>
        </p:nvSpPr>
        <p:spPr>
          <a:xfrm>
            <a:off x="3363989" y="3291735"/>
            <a:ext cx="874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1000x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406" name="Google Shape;406;gf3c8e895ce_0_218"/>
          <p:cNvSpPr txBox="1"/>
          <p:nvPr/>
        </p:nvSpPr>
        <p:spPr>
          <a:xfrm>
            <a:off x="319320" y="2221773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Tree based on original alignment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gf3c8e895ce_0_218"/>
          <p:cNvSpPr txBox="1"/>
          <p:nvPr/>
        </p:nvSpPr>
        <p:spPr>
          <a:xfrm>
            <a:off x="3637268" y="2221773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Resample alignment 1000 times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Google Shape;405;gf3c8e895ce_0_218">
            <a:extLst>
              <a:ext uri="{FF2B5EF4-FFF2-40B4-BE49-F238E27FC236}">
                <a16:creationId xmlns:a16="http://schemas.microsoft.com/office/drawing/2014/main" id="{E44067FC-FBAA-9E1C-3CC2-D8AAB3B13E58}"/>
              </a:ext>
            </a:extLst>
          </p:cNvPr>
          <p:cNvSpPr txBox="1"/>
          <p:nvPr/>
        </p:nvSpPr>
        <p:spPr>
          <a:xfrm>
            <a:off x="968631" y="1495413"/>
            <a:ext cx="101589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Would we still get the same tree if the data was slightly different? </a:t>
            </a:r>
            <a:endParaRPr sz="20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F8F4B-D5DC-1CE4-01AC-2188A6E92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can we trust the tree?</a:t>
            </a:r>
          </a:p>
        </p:txBody>
      </p:sp>
    </p:spTree>
    <p:extLst>
      <p:ext uri="{BB962C8B-B14F-4D97-AF65-F5344CB8AC3E}">
        <p14:creationId xmlns:p14="http://schemas.microsoft.com/office/powerpoint/2010/main" val="3746411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gf3c8e895ce_0_218" descr="Chart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84825" y="2621973"/>
            <a:ext cx="2047276" cy="2133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gf3c8e895ce_0_218" descr="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0243" y="4421090"/>
            <a:ext cx="2232929" cy="21782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Google Shape;398;gf3c8e895ce_0_218"/>
          <p:cNvCxnSpPr>
            <a:cxnSpLocks/>
          </p:cNvCxnSpPr>
          <p:nvPr/>
        </p:nvCxnSpPr>
        <p:spPr>
          <a:xfrm>
            <a:off x="2944648" y="4736283"/>
            <a:ext cx="0" cy="773939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0" name="Google Shape;400;gf3c8e895ce_0_218"/>
          <p:cNvSpPr/>
          <p:nvPr/>
        </p:nvSpPr>
        <p:spPr>
          <a:xfrm>
            <a:off x="3385796" y="3572397"/>
            <a:ext cx="8748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07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graphicFrame>
        <p:nvGraphicFramePr>
          <p:cNvPr id="401" name="Google Shape;401;gf3c8e895ce_0_218"/>
          <p:cNvGraphicFramePr/>
          <p:nvPr/>
        </p:nvGraphicFramePr>
        <p:xfrm>
          <a:off x="727876" y="2689147"/>
          <a:ext cx="2190425" cy="182886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18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7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16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182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C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02" name="Google Shape;402;gf3c8e895ce_0_218"/>
          <p:cNvGraphicFramePr/>
          <p:nvPr/>
        </p:nvGraphicFramePr>
        <p:xfrm>
          <a:off x="4622193" y="2689147"/>
          <a:ext cx="1583050" cy="1828860"/>
        </p:xfrm>
        <a:graphic>
          <a:graphicData uri="http://schemas.openxmlformats.org/drawingml/2006/table">
            <a:tbl>
              <a:tblPr firstRow="1" bandRow="1">
                <a:noFill/>
                <a:tableStyleId>{97B37B28-4002-4177-B1ED-E60D81943DD6}</a:tableStyleId>
              </a:tblPr>
              <a:tblGrid>
                <a:gridCol w="22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26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030A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7030A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00B05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400"/>
                        <a:buFont typeface="Courier New"/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solidFill>
                            <a:srgbClr val="FF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endParaRPr sz="1400" b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solidFill>
                            <a:srgbClr val="FFC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</a:t>
                      </a:r>
                      <a:endParaRPr sz="1400" b="0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403" name="Google Shape;403;gf3c8e895ce_0_218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94202" y="2832233"/>
            <a:ext cx="1804498" cy="1880527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gf3c8e895ce_0_218"/>
          <p:cNvSpPr txBox="1"/>
          <p:nvPr/>
        </p:nvSpPr>
        <p:spPr>
          <a:xfrm>
            <a:off x="3363989" y="3291735"/>
            <a:ext cx="874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1000x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406" name="Google Shape;406;gf3c8e895ce_0_218"/>
          <p:cNvSpPr txBox="1"/>
          <p:nvPr/>
        </p:nvSpPr>
        <p:spPr>
          <a:xfrm>
            <a:off x="319320" y="2221773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Tree based on original alignment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gf3c8e895ce_0_218"/>
          <p:cNvSpPr txBox="1"/>
          <p:nvPr/>
        </p:nvSpPr>
        <p:spPr>
          <a:xfrm>
            <a:off x="3637268" y="2221773"/>
            <a:ext cx="35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Resample alignment 1000 times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8" name="Google Shape;408;gf3c8e895ce_0_218"/>
          <p:cNvSpPr txBox="1"/>
          <p:nvPr/>
        </p:nvSpPr>
        <p:spPr>
          <a:xfrm>
            <a:off x="5003252" y="5809329"/>
            <a:ext cx="6897552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How many times do we see the same relationships?</a:t>
            </a:r>
            <a:endParaRPr sz="20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1" name="Google Shape;411;gf3c8e895ce_0_218"/>
          <p:cNvSpPr txBox="1"/>
          <p:nvPr/>
        </p:nvSpPr>
        <p:spPr>
          <a:xfrm>
            <a:off x="7493617" y="2224411"/>
            <a:ext cx="412697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Build a tree for each resampled alignment</a:t>
            </a:r>
            <a:endParaRPr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412" name="Google Shape;412;gf3c8e895ce_0_218"/>
          <p:cNvCxnSpPr/>
          <p:nvPr/>
        </p:nvCxnSpPr>
        <p:spPr>
          <a:xfrm>
            <a:off x="9498685" y="2956064"/>
            <a:ext cx="9000" cy="4572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3" name="Google Shape;413;gf3c8e895ce_0_218"/>
          <p:cNvCxnSpPr>
            <a:cxnSpLocks/>
          </p:cNvCxnSpPr>
          <p:nvPr/>
        </p:nvCxnSpPr>
        <p:spPr>
          <a:xfrm>
            <a:off x="11568051" y="3727413"/>
            <a:ext cx="0" cy="463589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405;gf3c8e895ce_0_218">
            <a:extLst>
              <a:ext uri="{FF2B5EF4-FFF2-40B4-BE49-F238E27FC236}">
                <a16:creationId xmlns:a16="http://schemas.microsoft.com/office/drawing/2014/main" id="{E44067FC-FBAA-9E1C-3CC2-D8AAB3B13E58}"/>
              </a:ext>
            </a:extLst>
          </p:cNvPr>
          <p:cNvSpPr txBox="1"/>
          <p:nvPr/>
        </p:nvSpPr>
        <p:spPr>
          <a:xfrm>
            <a:off x="968631" y="1495413"/>
            <a:ext cx="101589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Would we still get the same tree if the data was slightly different? </a:t>
            </a:r>
            <a:endParaRPr sz="20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F8F4B-D5DC-1CE4-01AC-2188A6E92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can we trust the tree?</a:t>
            </a:r>
          </a:p>
        </p:txBody>
      </p:sp>
      <p:sp>
        <p:nvSpPr>
          <p:cNvPr id="25" name="Google Shape;400;gf3c8e895ce_0_218">
            <a:extLst>
              <a:ext uri="{FF2B5EF4-FFF2-40B4-BE49-F238E27FC236}">
                <a16:creationId xmlns:a16="http://schemas.microsoft.com/office/drawing/2014/main" id="{ACAA553C-26F0-1474-79A5-6D843709450E}"/>
              </a:ext>
            </a:extLst>
          </p:cNvPr>
          <p:cNvSpPr/>
          <p:nvPr/>
        </p:nvSpPr>
        <p:spPr>
          <a:xfrm>
            <a:off x="6640624" y="3572397"/>
            <a:ext cx="874800" cy="20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07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6" name="Google Shape;404;gf3c8e895ce_0_218">
            <a:extLst>
              <a:ext uri="{FF2B5EF4-FFF2-40B4-BE49-F238E27FC236}">
                <a16:creationId xmlns:a16="http://schemas.microsoft.com/office/drawing/2014/main" id="{C98F0E5D-4B37-0E4B-71F7-9AC9667752F7}"/>
              </a:ext>
            </a:extLst>
          </p:cNvPr>
          <p:cNvSpPr txBox="1"/>
          <p:nvPr/>
        </p:nvSpPr>
        <p:spPr>
          <a:xfrm>
            <a:off x="6618817" y="3291735"/>
            <a:ext cx="8748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1000x</a:t>
            </a:r>
            <a:endParaRPr dirty="0">
              <a:solidFill>
                <a:schemeClr val="bg2"/>
              </a:solidFill>
            </a:endParaRPr>
          </a:p>
        </p:txBody>
      </p:sp>
      <p:pic>
        <p:nvPicPr>
          <p:cNvPr id="28" name="Google Shape;402;p26">
            <a:extLst>
              <a:ext uri="{FF2B5EF4-FFF2-40B4-BE49-F238E27FC236}">
                <a16:creationId xmlns:a16="http://schemas.microsoft.com/office/drawing/2014/main" id="{9108EED7-D716-F244-C613-99A2324B43C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3867691" flipH="1" flipV="1">
            <a:off x="7168027" y="4994162"/>
            <a:ext cx="781863" cy="6043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77403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f3c8e895ce_0_248"/>
          <p:cNvSpPr/>
          <p:nvPr/>
        </p:nvSpPr>
        <p:spPr>
          <a:xfrm>
            <a:off x="3543375" y="3247950"/>
            <a:ext cx="4962300" cy="15720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0" name="Google Shape;420;gf3c8e895ce_0_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7254" y="166908"/>
            <a:ext cx="5397490" cy="5880939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gf3c8e895ce_0_248"/>
          <p:cNvSpPr/>
          <p:nvPr/>
        </p:nvSpPr>
        <p:spPr>
          <a:xfrm>
            <a:off x="2982687" y="4778153"/>
            <a:ext cx="6172200" cy="305476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52;p22">
            <a:extLst>
              <a:ext uri="{FF2B5EF4-FFF2-40B4-BE49-F238E27FC236}">
                <a16:creationId xmlns:a16="http://schemas.microsoft.com/office/drawing/2014/main" id="{9B200715-1B95-03E8-B784-CEAB3D964E16}"/>
              </a:ext>
            </a:extLst>
          </p:cNvPr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Google Shape;152;p22">
            <a:extLst>
              <a:ext uri="{FF2B5EF4-FFF2-40B4-BE49-F238E27FC236}">
                <a16:creationId xmlns:a16="http://schemas.microsoft.com/office/drawing/2014/main" id="{15F2A411-46E8-ACA0-B0E2-BBBABFC40BE0}"/>
              </a:ext>
            </a:extLst>
          </p:cNvPr>
          <p:cNvSpPr txBox="1"/>
          <p:nvPr/>
        </p:nvSpPr>
        <p:spPr>
          <a:xfrm>
            <a:off x="9361714" y="4734609"/>
            <a:ext cx="2598805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Step 4: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Run IQ-TREE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gf3c8e895ce_0_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71" y="201433"/>
            <a:ext cx="5666257" cy="6164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gf3c8e895ce_0_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001" y="271456"/>
            <a:ext cx="5129998" cy="604721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08;gf3c8e895ce_0_218">
            <a:extLst>
              <a:ext uri="{FF2B5EF4-FFF2-40B4-BE49-F238E27FC236}">
                <a16:creationId xmlns:a16="http://schemas.microsoft.com/office/drawing/2014/main" id="{2ECD36EB-002D-B45C-4E04-A0D1676CED3E}"/>
              </a:ext>
            </a:extLst>
          </p:cNvPr>
          <p:cNvSpPr txBox="1"/>
          <p:nvPr/>
        </p:nvSpPr>
        <p:spPr>
          <a:xfrm>
            <a:off x="5887783" y="1498586"/>
            <a:ext cx="6897552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Testing different substitution models</a:t>
            </a:r>
            <a:endParaRPr sz="20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" name="Google Shape;402;p26">
            <a:extLst>
              <a:ext uri="{FF2B5EF4-FFF2-40B4-BE49-F238E27FC236}">
                <a16:creationId xmlns:a16="http://schemas.microsoft.com/office/drawing/2014/main" id="{17A8D336-2D0F-3D31-416C-57823B4A21F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3737957" flipH="1">
            <a:off x="5946110" y="1075303"/>
            <a:ext cx="781863" cy="604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gf3c8e895ce_0_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1244" y="1387861"/>
            <a:ext cx="5169511" cy="495496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058E749-63A5-9A38-0A40-9A2430B0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How does the maximum likelihood approach work?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19"/>
          <p:cNvPicPr preferRelativeResize="0"/>
          <p:nvPr/>
        </p:nvPicPr>
        <p:blipFill rotWithShape="1">
          <a:blip r:embed="rId3">
            <a:alphaModFix/>
          </a:blip>
          <a:srcRect t="13435" r="10406" b="4999"/>
          <a:stretch/>
        </p:blipFill>
        <p:spPr>
          <a:xfrm>
            <a:off x="6219772" y="3702431"/>
            <a:ext cx="1192698" cy="105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19" descr="A picture containing text, athletic game, bal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6666" r="4099" b="6665"/>
          <a:stretch/>
        </p:blipFill>
        <p:spPr>
          <a:xfrm>
            <a:off x="4261051" y="2906481"/>
            <a:ext cx="1503611" cy="1325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2" name="Google Shape;652;p19"/>
          <p:cNvPicPr preferRelativeResize="0"/>
          <p:nvPr/>
        </p:nvPicPr>
        <p:blipFill rotWithShape="1">
          <a:blip r:embed="rId5">
            <a:alphaModFix/>
          </a:blip>
          <a:srcRect l="611" t="14783" r="4644" b="5216"/>
          <a:stretch/>
        </p:blipFill>
        <p:spPr>
          <a:xfrm>
            <a:off x="1284139" y="4217430"/>
            <a:ext cx="1192699" cy="98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19" descr="A close-up of a mountain&#10;&#10;Description automatically generated with low confidenc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26442" y="4217430"/>
            <a:ext cx="9881419" cy="1415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19" descr="A picture containing text, athletic game, ball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t="6666" r="4099" b="6665"/>
          <a:stretch/>
        </p:blipFill>
        <p:spPr>
          <a:xfrm rot="10800000" flipH="1">
            <a:off x="8587105" y="3337213"/>
            <a:ext cx="824331" cy="845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19"/>
          <p:cNvPicPr preferRelativeResize="0"/>
          <p:nvPr/>
        </p:nvPicPr>
        <p:blipFill rotWithShape="1">
          <a:blip r:embed="rId5">
            <a:alphaModFix/>
          </a:blip>
          <a:srcRect l="611" t="14783" r="4644" b="5216"/>
          <a:stretch/>
        </p:blipFill>
        <p:spPr>
          <a:xfrm rot="10800000" flipH="1">
            <a:off x="9989722" y="3999320"/>
            <a:ext cx="1192698" cy="982451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19"/>
          <p:cNvSpPr/>
          <p:nvPr/>
        </p:nvSpPr>
        <p:spPr>
          <a:xfrm>
            <a:off x="4842047" y="2471300"/>
            <a:ext cx="18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lnL = -1111</a:t>
            </a:r>
            <a:endParaRPr/>
          </a:p>
        </p:txBody>
      </p:sp>
      <p:sp>
        <p:nvSpPr>
          <p:cNvPr id="657" name="Google Shape;657;p19"/>
          <p:cNvSpPr/>
          <p:nvPr/>
        </p:nvSpPr>
        <p:spPr>
          <a:xfrm>
            <a:off x="1488818" y="3728124"/>
            <a:ext cx="150361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lnL = -1561</a:t>
            </a:r>
            <a:endParaRPr/>
          </a:p>
        </p:txBody>
      </p:sp>
      <p:sp>
        <p:nvSpPr>
          <p:cNvPr id="658" name="Google Shape;658;p19"/>
          <p:cNvSpPr/>
          <p:nvPr/>
        </p:nvSpPr>
        <p:spPr>
          <a:xfrm>
            <a:off x="6427340" y="3302321"/>
            <a:ext cx="163956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lnL = -1344</a:t>
            </a: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E3D87F-59B6-B718-54FA-409997C6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search algorithm to find the best tree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Maximum likelihood</a:t>
            </a:r>
            <a:endParaRPr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How to build trees with IQTREE</a:t>
            </a:r>
            <a:endParaRPr sz="2800" dirty="0"/>
          </a:p>
          <a:p>
            <a:pPr marL="896620" lvl="1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Input data</a:t>
            </a:r>
            <a:endParaRPr sz="2800" dirty="0"/>
          </a:p>
          <a:p>
            <a:pPr marL="896620" lvl="1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Model selection</a:t>
            </a:r>
            <a:endParaRPr sz="2800" dirty="0"/>
          </a:p>
          <a:p>
            <a:pPr marL="896620" lvl="1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Bootstrapping</a:t>
            </a:r>
            <a:endParaRPr sz="2800" dirty="0"/>
          </a:p>
          <a:p>
            <a:pPr marL="896620" lvl="1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US" sz="2800" dirty="0"/>
              <a:t>Tree search algorithm</a:t>
            </a:r>
            <a:endParaRPr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" name="Google Shape;645;gf3c8e895ce_0_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4713" y="142875"/>
            <a:ext cx="6482574" cy="63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6" name="Google Shape;666;p30"/>
          <p:cNvGraphicFramePr/>
          <p:nvPr>
            <p:extLst>
              <p:ext uri="{D42A27DB-BD31-4B8C-83A1-F6EECF244321}">
                <p14:modId xmlns:p14="http://schemas.microsoft.com/office/powerpoint/2010/main" val="2021978305"/>
              </p:ext>
            </p:extLst>
          </p:nvPr>
        </p:nvGraphicFramePr>
        <p:xfrm>
          <a:off x="917575" y="1426256"/>
          <a:ext cx="10431450" cy="4758838"/>
        </p:xfrm>
        <a:graphic>
          <a:graphicData uri="http://schemas.openxmlformats.org/drawingml/2006/table">
            <a:tbl>
              <a:tblPr>
                <a:noFill/>
                <a:tableStyleId>{FC59B55A-E9E7-4A44-A444-8B45AE4D8650}</a:tableStyleId>
              </a:tblPr>
              <a:tblGrid>
                <a:gridCol w="199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5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Suffix</a:t>
                      </a:r>
                      <a:endParaRPr/>
                    </a:p>
                  </a:txBody>
                  <a:tcPr marL="57100" marR="57100" marT="57100" marB="571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6D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Explanation</a:t>
                      </a:r>
                      <a:endParaRPr/>
                    </a:p>
                  </a:txBody>
                  <a:tcPr marL="57100" marR="57100" marT="57100" marB="5710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6D6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631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</a:t>
                      </a:r>
                      <a:r>
                        <a:rPr lang="en-US" sz="1800" dirty="0" err="1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iqtree</a:t>
                      </a:r>
                      <a:endParaRPr sz="1800" dirty="0">
                        <a:solidFill>
                          <a:srgbClr val="595959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The main report file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.log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Logfile for the run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.treefile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Maximum likelihood tree in NEWICK format (can view in Figtree)</a:t>
                      </a:r>
                      <a:endParaRPr dirty="0"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.svg</a:t>
                      </a:r>
                      <a:endParaRPr sz="1800">
                        <a:solidFill>
                          <a:srgbClr val="595959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Tree visualisation in SVG format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.pdf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Tree visualisation in PDF format</a:t>
                      </a:r>
                      <a:endParaRPr sz="1800" b="1">
                        <a:solidFill>
                          <a:srgbClr val="595959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79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.contree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Consensus tree with branch supports, with branch lengths optimized on the original alignment (if Ultrafast Bootstrap is used) </a:t>
                      </a:r>
                      <a:endParaRPr dirty="0"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05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.ckp.gz</a:t>
                      </a:r>
                      <a:endParaRPr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59595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Checkpoint file</a:t>
                      </a:r>
                      <a:endParaRPr dirty="0"/>
                    </a:p>
                  </a:txBody>
                  <a:tcPr marL="57100" marR="57100" marT="28550" marB="28550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67" name="Google Shape;667;p30"/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b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34E5E3-0F94-EBE4-9B63-77ED72AAB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IQ-TREE output files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31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Poppins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674" name="Google Shape;674;p31"/>
          <p:cNvSpPr txBox="1">
            <a:spLocks noGrp="1"/>
          </p:cNvSpPr>
          <p:nvPr>
            <p:ph type="body" idx="1"/>
          </p:nvPr>
        </p:nvSpPr>
        <p:spPr>
          <a:xfrm>
            <a:off x="3869268" y="968828"/>
            <a:ext cx="7315200" cy="5015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/>
              <a:t>We can reconstruct phylogenies from multiple sequence alignments using </a:t>
            </a:r>
            <a:r>
              <a:rPr lang="en-US" b="1" i="1" dirty="0"/>
              <a:t>maximum likelihood</a:t>
            </a:r>
            <a:endParaRPr b="1" i="1" dirty="0"/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/>
              <a:t>IQ-TREE is one option for building maximum likelihood phylogenetic trees</a:t>
            </a:r>
            <a:endParaRPr dirty="0"/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/>
              <a:t>We need to choose the correct substitution model for our dataset</a:t>
            </a:r>
            <a:endParaRPr dirty="0"/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/>
              <a:t>Maximum likelihood methods only generate a single tree, so we need to test its repeatability with bootstrapping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7"/>
          <p:cNvSpPr/>
          <p:nvPr/>
        </p:nvSpPr>
        <p:spPr>
          <a:xfrm>
            <a:off x="538844" y="2479501"/>
            <a:ext cx="1879917" cy="166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1700" b="1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1700" b="1" dirty="0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17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GCTC</a:t>
            </a:r>
            <a:endParaRPr sz="17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</a:t>
            </a:r>
            <a:r>
              <a:rPr lang="en-US" sz="1700" b="1" dirty="0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17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GCTA</a:t>
            </a:r>
            <a:endParaRPr sz="17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</a:t>
            </a:r>
            <a:r>
              <a:rPr lang="en-US" sz="1700" b="1" dirty="0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CAGCTA</a:t>
            </a:r>
            <a:endParaRPr sz="17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TGCCAGCTA</a:t>
            </a:r>
            <a:endParaRPr sz="17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GCCA</a:t>
            </a:r>
            <a:r>
              <a:rPr lang="en-US" sz="17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CTA</a:t>
            </a:r>
            <a:endParaRPr sz="17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None/>
            </a:pPr>
            <a:r>
              <a:rPr lang="en-US" sz="170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ATGCCAGCTA</a:t>
            </a:r>
            <a:endParaRPr sz="170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6" name="Google Shape;416;p27"/>
          <p:cNvSpPr txBox="1"/>
          <p:nvPr/>
        </p:nvSpPr>
        <p:spPr>
          <a:xfrm>
            <a:off x="296932" y="4661484"/>
            <a:ext cx="194818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None/>
            </a:pPr>
            <a:r>
              <a:rPr lang="en-US" dirty="0">
                <a:solidFill>
                  <a:schemeClr val="bg2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Multiple sequence alignment</a:t>
            </a:r>
            <a:endParaRPr dirty="0">
              <a:solidFill>
                <a:schemeClr val="bg2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  <p:sp>
        <p:nvSpPr>
          <p:cNvPr id="418" name="Google Shape;418;p27"/>
          <p:cNvSpPr txBox="1"/>
          <p:nvPr/>
        </p:nvSpPr>
        <p:spPr>
          <a:xfrm>
            <a:off x="3192289" y="4758271"/>
            <a:ext cx="226686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None/>
            </a:pPr>
            <a:r>
              <a:rPr lang="en-US" dirty="0">
                <a:solidFill>
                  <a:schemeClr val="bg2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Substitution</a:t>
            </a:r>
            <a:r>
              <a:rPr lang="en-US" dirty="0">
                <a:solidFill>
                  <a:schemeClr val="bg2"/>
                </a:solidFill>
                <a:latin typeface="Poppins" pitchFamily="2" charset="77"/>
                <a:cs typeface="Poppins" pitchFamily="2" charset="77"/>
                <a:sym typeface="Arial"/>
              </a:rPr>
              <a:t> model</a:t>
            </a:r>
            <a:endParaRPr dirty="0">
              <a:solidFill>
                <a:schemeClr val="bg2"/>
              </a:solidFill>
              <a:latin typeface="Poppins" pitchFamily="2" charset="77"/>
              <a:ea typeface="Corbel"/>
              <a:cs typeface="Poppins" pitchFamily="2" charset="77"/>
              <a:sym typeface="Corbel"/>
            </a:endParaRPr>
          </a:p>
        </p:txBody>
      </p:sp>
      <p:grpSp>
        <p:nvGrpSpPr>
          <p:cNvPr id="419" name="Google Shape;419;p27"/>
          <p:cNvGrpSpPr/>
          <p:nvPr/>
        </p:nvGrpSpPr>
        <p:grpSpPr>
          <a:xfrm>
            <a:off x="3307052" y="2203078"/>
            <a:ext cx="2108208" cy="2214798"/>
            <a:chOff x="7738390" y="2722850"/>
            <a:chExt cx="2648823" cy="2811589"/>
          </a:xfrm>
        </p:grpSpPr>
        <p:sp>
          <p:nvSpPr>
            <p:cNvPr id="420" name="Google Shape;420;p27"/>
            <p:cNvSpPr txBox="1"/>
            <p:nvPr/>
          </p:nvSpPr>
          <p:spPr>
            <a:xfrm>
              <a:off x="7767385" y="2769459"/>
              <a:ext cx="462215" cy="660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ourier New"/>
                <a:buNone/>
              </a:pPr>
              <a:r>
                <a:rPr lang="en-US" sz="18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</a:t>
              </a:r>
              <a:endParaRPr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21" name="Google Shape;421;p27"/>
            <p:cNvSpPr txBox="1"/>
            <p:nvPr/>
          </p:nvSpPr>
          <p:spPr>
            <a:xfrm>
              <a:off x="9924998" y="2722850"/>
              <a:ext cx="462215" cy="660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ourier New"/>
                <a:buNone/>
              </a:pPr>
              <a:r>
                <a:rPr lang="en-US" sz="18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G</a:t>
              </a:r>
              <a:endParaRPr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22" name="Google Shape;422;p27"/>
            <p:cNvSpPr txBox="1"/>
            <p:nvPr/>
          </p:nvSpPr>
          <p:spPr>
            <a:xfrm>
              <a:off x="7738390" y="4874385"/>
              <a:ext cx="462215" cy="660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ourier New"/>
                <a:buNone/>
              </a:pPr>
              <a:r>
                <a:rPr lang="en-US" sz="18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C</a:t>
              </a:r>
              <a:endParaRPr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423" name="Google Shape;423;p27"/>
            <p:cNvSpPr txBox="1"/>
            <p:nvPr/>
          </p:nvSpPr>
          <p:spPr>
            <a:xfrm>
              <a:off x="9924998" y="4862339"/>
              <a:ext cx="462215" cy="6600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ourier New"/>
                <a:buNone/>
              </a:pPr>
              <a:r>
                <a:rPr lang="en-US" sz="1800" b="1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</a:t>
              </a:r>
              <a:endParaRPr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cxnSp>
          <p:nvCxnSpPr>
            <p:cNvPr id="424" name="Google Shape;424;p27"/>
            <p:cNvCxnSpPr/>
            <p:nvPr/>
          </p:nvCxnSpPr>
          <p:spPr>
            <a:xfrm>
              <a:off x="8080826" y="3370857"/>
              <a:ext cx="1724393" cy="1601324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grpSp>
          <p:nvGrpSpPr>
            <p:cNvPr id="425" name="Google Shape;425;p27"/>
            <p:cNvGrpSpPr/>
            <p:nvPr/>
          </p:nvGrpSpPr>
          <p:grpSpPr>
            <a:xfrm>
              <a:off x="8088351" y="3240664"/>
              <a:ext cx="1948901" cy="1794748"/>
              <a:chOff x="8088351" y="3240664"/>
              <a:chExt cx="1948901" cy="1794748"/>
            </a:xfrm>
          </p:grpSpPr>
          <p:cxnSp>
            <p:nvCxnSpPr>
              <p:cNvPr id="426" name="Google Shape;426;p27"/>
              <p:cNvCxnSpPr/>
              <p:nvPr/>
            </p:nvCxnSpPr>
            <p:spPr>
              <a:xfrm rot="10800000" flipH="1">
                <a:off x="8268003" y="3327976"/>
                <a:ext cx="1769249" cy="1707436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27" name="Google Shape;427;p27"/>
              <p:cNvCxnSpPr/>
              <p:nvPr/>
            </p:nvCxnSpPr>
            <p:spPr>
              <a:xfrm flipH="1">
                <a:off x="8088351" y="3240664"/>
                <a:ext cx="1762795" cy="1668285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cxnSp>
          <p:nvCxnSpPr>
            <p:cNvPr id="428" name="Google Shape;428;p27"/>
            <p:cNvCxnSpPr/>
            <p:nvPr/>
          </p:nvCxnSpPr>
          <p:spPr>
            <a:xfrm rot="10800000">
              <a:off x="8237126" y="3214262"/>
              <a:ext cx="1747745" cy="1584846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grpSp>
          <p:nvGrpSpPr>
            <p:cNvPr id="429" name="Google Shape;429;p27"/>
            <p:cNvGrpSpPr/>
            <p:nvPr/>
          </p:nvGrpSpPr>
          <p:grpSpPr>
            <a:xfrm>
              <a:off x="8367171" y="3003693"/>
              <a:ext cx="1472219" cy="141083"/>
              <a:chOff x="8367171" y="3003693"/>
              <a:chExt cx="1472219" cy="141083"/>
            </a:xfrm>
          </p:grpSpPr>
          <p:cxnSp>
            <p:nvCxnSpPr>
              <p:cNvPr id="430" name="Google Shape;430;p27"/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31" name="Google Shape;431;p27"/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grpSp>
          <p:nvGrpSpPr>
            <p:cNvPr id="432" name="Google Shape;432;p27"/>
            <p:cNvGrpSpPr/>
            <p:nvPr/>
          </p:nvGrpSpPr>
          <p:grpSpPr>
            <a:xfrm rot="5400000">
              <a:off x="7132694" y="4086762"/>
              <a:ext cx="1472219" cy="141083"/>
              <a:chOff x="8367170" y="5062831"/>
              <a:chExt cx="1472219" cy="141083"/>
            </a:xfrm>
          </p:grpSpPr>
          <p:cxnSp>
            <p:nvCxnSpPr>
              <p:cNvPr id="433" name="Google Shape;433;p27"/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34" name="Google Shape;434;p27"/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grpSp>
          <p:nvGrpSpPr>
            <p:cNvPr id="435" name="Google Shape;435;p27"/>
            <p:cNvGrpSpPr/>
            <p:nvPr/>
          </p:nvGrpSpPr>
          <p:grpSpPr>
            <a:xfrm rot="5400000">
              <a:off x="9453473" y="3982048"/>
              <a:ext cx="1472219" cy="141083"/>
              <a:chOff x="8367170" y="5062831"/>
              <a:chExt cx="1472219" cy="141083"/>
            </a:xfrm>
          </p:grpSpPr>
          <p:cxnSp>
            <p:nvCxnSpPr>
              <p:cNvPr id="436" name="Google Shape;436;p27"/>
              <p:cNvCxnSpPr/>
              <p:nvPr/>
            </p:nvCxnSpPr>
            <p:spPr>
              <a:xfrm rot="10800000">
                <a:off x="8367170" y="5062831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37" name="Google Shape;437;p27"/>
              <p:cNvCxnSpPr/>
              <p:nvPr/>
            </p:nvCxnSpPr>
            <p:spPr>
              <a:xfrm>
                <a:off x="8382604" y="5203914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  <p:grpSp>
          <p:nvGrpSpPr>
            <p:cNvPr id="438" name="Google Shape;438;p27"/>
            <p:cNvGrpSpPr/>
            <p:nvPr/>
          </p:nvGrpSpPr>
          <p:grpSpPr>
            <a:xfrm>
              <a:off x="8274457" y="5165605"/>
              <a:ext cx="1472219" cy="141083"/>
              <a:chOff x="8367171" y="3003693"/>
              <a:chExt cx="1472219" cy="141083"/>
            </a:xfrm>
          </p:grpSpPr>
          <p:cxnSp>
            <p:nvCxnSpPr>
              <p:cNvPr id="439" name="Google Shape;439;p27"/>
              <p:cNvCxnSpPr/>
              <p:nvPr/>
            </p:nvCxnSpPr>
            <p:spPr>
              <a:xfrm rot="10800000">
                <a:off x="8367171" y="3003693"/>
                <a:ext cx="143376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40" name="Google Shape;440;p27"/>
              <p:cNvCxnSpPr/>
              <p:nvPr/>
            </p:nvCxnSpPr>
            <p:spPr>
              <a:xfrm>
                <a:off x="8382605" y="3144776"/>
                <a:ext cx="1456785" cy="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</p:grpSp>
      </p:grpSp>
      <p:sp>
        <p:nvSpPr>
          <p:cNvPr id="441" name="Google Shape;441;p27"/>
          <p:cNvSpPr txBox="1"/>
          <p:nvPr/>
        </p:nvSpPr>
        <p:spPr>
          <a:xfrm>
            <a:off x="6096000" y="4758271"/>
            <a:ext cx="30663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None/>
            </a:pPr>
            <a:r>
              <a:rPr lang="en-US" dirty="0">
                <a:solidFill>
                  <a:schemeClr val="bg2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Phylogenetic tree</a:t>
            </a:r>
            <a:endParaRPr dirty="0">
              <a:solidFill>
                <a:schemeClr val="bg2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  <p:pic>
        <p:nvPicPr>
          <p:cNvPr id="442" name="Google Shape;442;p27" descr="A picture containing text, athletic game, ba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4471" r="5027" b="5606"/>
          <a:stretch/>
        </p:blipFill>
        <p:spPr>
          <a:xfrm>
            <a:off x="6635583" y="2504462"/>
            <a:ext cx="1726324" cy="1636992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27"/>
          <p:cNvSpPr/>
          <p:nvPr/>
        </p:nvSpPr>
        <p:spPr>
          <a:xfrm>
            <a:off x="5717050" y="3129875"/>
            <a:ext cx="883588" cy="32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BAD1DF-D411-266E-8CDB-64A4A5B81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build phylogenetic trees?</a:t>
            </a:r>
          </a:p>
        </p:txBody>
      </p:sp>
      <p:sp>
        <p:nvSpPr>
          <p:cNvPr id="34" name="Google Shape;443;p27">
            <a:extLst>
              <a:ext uri="{FF2B5EF4-FFF2-40B4-BE49-F238E27FC236}">
                <a16:creationId xmlns:a16="http://schemas.microsoft.com/office/drawing/2014/main" id="{F98FE1D3-77D2-EF47-0D43-C78644685CD2}"/>
              </a:ext>
            </a:extLst>
          </p:cNvPr>
          <p:cNvSpPr/>
          <p:nvPr/>
        </p:nvSpPr>
        <p:spPr>
          <a:xfrm>
            <a:off x="2238106" y="3129875"/>
            <a:ext cx="883588" cy="32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443;p27">
            <a:extLst>
              <a:ext uri="{FF2B5EF4-FFF2-40B4-BE49-F238E27FC236}">
                <a16:creationId xmlns:a16="http://schemas.microsoft.com/office/drawing/2014/main" id="{FEDB320A-78EA-2F7C-65EB-FC347A02DEB2}"/>
              </a:ext>
            </a:extLst>
          </p:cNvPr>
          <p:cNvSpPr/>
          <p:nvPr/>
        </p:nvSpPr>
        <p:spPr>
          <a:xfrm>
            <a:off x="8630078" y="3129875"/>
            <a:ext cx="883588" cy="320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526;p32" descr="A picture containing text, athletic game, ball&#10;&#10;Description automatically generated">
            <a:extLst>
              <a:ext uri="{FF2B5EF4-FFF2-40B4-BE49-F238E27FC236}">
                <a16:creationId xmlns:a16="http://schemas.microsoft.com/office/drawing/2014/main" id="{994C81D9-2091-F071-4818-110F3B1837C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471" r="5027" b="5606"/>
          <a:stretch/>
        </p:blipFill>
        <p:spPr>
          <a:xfrm>
            <a:off x="9860766" y="2454348"/>
            <a:ext cx="798125" cy="848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527;p32" descr="A picture containing text, athletic game, ball&#10;&#10;Description automatically generated">
            <a:extLst>
              <a:ext uri="{FF2B5EF4-FFF2-40B4-BE49-F238E27FC236}">
                <a16:creationId xmlns:a16="http://schemas.microsoft.com/office/drawing/2014/main" id="{BF7A5214-84C5-D21A-E221-9641E4B496F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471" r="5027" b="5606"/>
          <a:stretch/>
        </p:blipFill>
        <p:spPr>
          <a:xfrm>
            <a:off x="10860425" y="2416797"/>
            <a:ext cx="798125" cy="848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528;p32" descr="A picture containing text, athletic game, ball&#10;&#10;Description automatically generated">
            <a:extLst>
              <a:ext uri="{FF2B5EF4-FFF2-40B4-BE49-F238E27FC236}">
                <a16:creationId xmlns:a16="http://schemas.microsoft.com/office/drawing/2014/main" id="{0AC09D00-2C35-6741-FF9B-46BB4559A53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471" r="5027" b="5606"/>
          <a:stretch/>
        </p:blipFill>
        <p:spPr>
          <a:xfrm>
            <a:off x="10112416" y="3379554"/>
            <a:ext cx="798125" cy="84828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441;p27">
            <a:extLst>
              <a:ext uri="{FF2B5EF4-FFF2-40B4-BE49-F238E27FC236}">
                <a16:creationId xmlns:a16="http://schemas.microsoft.com/office/drawing/2014/main" id="{0C7ADEAC-E22A-D11E-F5A8-78D18AA7BD00}"/>
              </a:ext>
            </a:extLst>
          </p:cNvPr>
          <p:cNvSpPr txBox="1"/>
          <p:nvPr/>
        </p:nvSpPr>
        <p:spPr>
          <a:xfrm>
            <a:off x="9162300" y="4758271"/>
            <a:ext cx="30663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None/>
            </a:pPr>
            <a:r>
              <a:rPr lang="en-US" dirty="0">
                <a:solidFill>
                  <a:schemeClr val="bg2"/>
                </a:solidFill>
                <a:latin typeface="Poppins" pitchFamily="2" charset="77"/>
                <a:ea typeface="Poppins"/>
                <a:cs typeface="Poppins" pitchFamily="2" charset="77"/>
                <a:sym typeface="Poppins"/>
              </a:rPr>
              <a:t>Bootstrapping</a:t>
            </a:r>
            <a:endParaRPr dirty="0">
              <a:solidFill>
                <a:schemeClr val="bg2"/>
              </a:solidFill>
              <a:latin typeface="Poppins" pitchFamily="2" charset="77"/>
              <a:ea typeface="Poppins"/>
              <a:cs typeface="Poppins" pitchFamily="2" charset="77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819355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body" idx="1"/>
          </p:nvPr>
        </p:nvSpPr>
        <p:spPr>
          <a:xfrm>
            <a:off x="1063256" y="1450051"/>
            <a:ext cx="10286556" cy="474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400" dirty="0"/>
              <a:t>Distance-based neighbor-joining</a:t>
            </a:r>
            <a:endParaRPr sz="2400"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400" dirty="0"/>
              <a:t>Parsimony</a:t>
            </a:r>
            <a:endParaRPr sz="2400"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Maximum likelihood</a:t>
            </a:r>
            <a:endParaRPr sz="2400" b="1" dirty="0"/>
          </a:p>
          <a:p>
            <a:pPr marL="342900" lvl="0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000"/>
              <a:buFont typeface="Arial" panose="020B0604020202020204" pitchFamily="34" charset="0"/>
              <a:buChar char="•"/>
            </a:pPr>
            <a:r>
              <a:rPr lang="en-US" sz="2400" dirty="0">
                <a:latin typeface="Poppins"/>
                <a:ea typeface="Poppins"/>
                <a:cs typeface="Poppins"/>
                <a:sym typeface="Poppins"/>
              </a:rPr>
              <a:t>Bayesian</a:t>
            </a:r>
            <a:endParaRPr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DD37C8-F3D2-45D3-0D35-1DC43636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several methods of building trees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"/>
          <p:cNvSpPr txBox="1">
            <a:spLocks noGrp="1"/>
          </p:cNvSpPr>
          <p:nvPr>
            <p:ph type="body" idx="1"/>
          </p:nvPr>
        </p:nvSpPr>
        <p:spPr>
          <a:xfrm>
            <a:off x="880200" y="1715179"/>
            <a:ext cx="10431600" cy="425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 panose="020B0604020202020204" pitchFamily="34" charset="0"/>
              <a:buChar char="•"/>
            </a:pPr>
            <a:r>
              <a:rPr lang="en-US" sz="2600" dirty="0">
                <a:latin typeface="Poppins"/>
                <a:ea typeface="Poppins"/>
                <a:cs typeface="Poppins"/>
                <a:sym typeface="Poppins"/>
              </a:rPr>
              <a:t>Maximum Likelihood (ML): a statistical framework that allows us to assess which hypothesis (tree) best explains ou</a:t>
            </a:r>
            <a:r>
              <a:rPr lang="en-US" sz="2600" dirty="0"/>
              <a:t>r data (the sequences)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 panose="020B0604020202020204" pitchFamily="34" charset="0"/>
              <a:buChar char="•"/>
            </a:pPr>
            <a:endParaRPr sz="2600" dirty="0">
              <a:latin typeface="Poppins"/>
              <a:ea typeface="Poppins"/>
              <a:cs typeface="Poppins"/>
              <a:sym typeface="Poppins"/>
            </a:endParaRP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 panose="020B0604020202020204" pitchFamily="34" charset="0"/>
              <a:buChar char="•"/>
            </a:pPr>
            <a:r>
              <a:rPr lang="en-US" sz="2600" dirty="0">
                <a:latin typeface="Poppins"/>
                <a:ea typeface="Poppins"/>
                <a:cs typeface="Poppins"/>
                <a:sym typeface="Poppins"/>
              </a:rPr>
              <a:t>The degree to which the data or alignment supports a hypothesis or tree is termed the </a:t>
            </a:r>
            <a:r>
              <a:rPr lang="en-US" sz="2600" b="1" i="1" dirty="0">
                <a:latin typeface="Poppins"/>
                <a:ea typeface="Poppins"/>
                <a:cs typeface="Poppins"/>
                <a:sym typeface="Poppins"/>
              </a:rPr>
              <a:t>likelihood</a:t>
            </a:r>
            <a:r>
              <a:rPr lang="en-US" sz="2600" dirty="0"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 panose="020B0604020202020204" pitchFamily="34" charset="0"/>
              <a:buChar char="•"/>
            </a:pPr>
            <a:endParaRPr dirty="0"/>
          </a:p>
          <a:p>
            <a:pPr lvl="0" indent="-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600"/>
              <a:buFont typeface="Arial" panose="020B0604020202020204" pitchFamily="34" charset="0"/>
              <a:buChar char="•"/>
            </a:pPr>
            <a:r>
              <a:rPr lang="en-US" sz="2600" dirty="0"/>
              <a:t>ML is a very statistically robust method to model sequence evolution and generate a single tree or phylogeny </a:t>
            </a:r>
            <a:endParaRPr sz="26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0A921F-8896-2972-4238-DDA55CAEE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maximum likelihood trees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7" descr="A picture containing text, athletic game, ba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4471" r="5027" b="5607"/>
          <a:stretch/>
        </p:blipFill>
        <p:spPr>
          <a:xfrm>
            <a:off x="551902" y="2044181"/>
            <a:ext cx="2789076" cy="270996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7"/>
          <p:cNvSpPr txBox="1"/>
          <p:nvPr/>
        </p:nvSpPr>
        <p:spPr>
          <a:xfrm>
            <a:off x="4479690" y="2108316"/>
            <a:ext cx="4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b="1"/>
          </a:p>
        </p:txBody>
      </p:sp>
      <p:sp>
        <p:nvSpPr>
          <p:cNvPr id="119" name="Google Shape;119;p7"/>
          <p:cNvSpPr txBox="1"/>
          <p:nvPr/>
        </p:nvSpPr>
        <p:spPr>
          <a:xfrm>
            <a:off x="6637303" y="2061707"/>
            <a:ext cx="4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endParaRPr b="1"/>
          </a:p>
        </p:txBody>
      </p:sp>
      <p:sp>
        <p:nvSpPr>
          <p:cNvPr id="120" name="Google Shape;120;p7"/>
          <p:cNvSpPr txBox="1"/>
          <p:nvPr/>
        </p:nvSpPr>
        <p:spPr>
          <a:xfrm>
            <a:off x="4450695" y="4213243"/>
            <a:ext cx="4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 b="1"/>
          </a:p>
        </p:txBody>
      </p:sp>
      <p:sp>
        <p:nvSpPr>
          <p:cNvPr id="121" name="Google Shape;121;p7"/>
          <p:cNvSpPr txBox="1"/>
          <p:nvPr/>
        </p:nvSpPr>
        <p:spPr>
          <a:xfrm>
            <a:off x="6637303" y="4201197"/>
            <a:ext cx="462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endParaRPr b="1"/>
          </a:p>
        </p:txBody>
      </p:sp>
      <p:cxnSp>
        <p:nvCxnSpPr>
          <p:cNvPr id="122" name="Google Shape;122;p7"/>
          <p:cNvCxnSpPr/>
          <p:nvPr/>
        </p:nvCxnSpPr>
        <p:spPr>
          <a:xfrm>
            <a:off x="4793131" y="2709714"/>
            <a:ext cx="1724400" cy="1601400"/>
          </a:xfrm>
          <a:prstGeom prst="straightConnector1">
            <a:avLst/>
          </a:prstGeom>
          <a:noFill/>
          <a:ln w="3175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123" name="Google Shape;123;p7"/>
          <p:cNvGrpSpPr/>
          <p:nvPr/>
        </p:nvGrpSpPr>
        <p:grpSpPr>
          <a:xfrm>
            <a:off x="4800656" y="2579521"/>
            <a:ext cx="1948901" cy="1794748"/>
            <a:chOff x="8088351" y="3240664"/>
            <a:chExt cx="1948901" cy="1794748"/>
          </a:xfrm>
        </p:grpSpPr>
        <p:cxnSp>
          <p:nvCxnSpPr>
            <p:cNvPr id="124" name="Google Shape;124;p7"/>
            <p:cNvCxnSpPr/>
            <p:nvPr/>
          </p:nvCxnSpPr>
          <p:spPr>
            <a:xfrm rot="10800000" flipH="1">
              <a:off x="8268003" y="3327976"/>
              <a:ext cx="1769249" cy="1707436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25" name="Google Shape;125;p7"/>
            <p:cNvCxnSpPr/>
            <p:nvPr/>
          </p:nvCxnSpPr>
          <p:spPr>
            <a:xfrm flipH="1">
              <a:off x="8088351" y="3240664"/>
              <a:ext cx="1762795" cy="1668285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cxnSp>
        <p:nvCxnSpPr>
          <p:cNvPr id="126" name="Google Shape;126;p7"/>
          <p:cNvCxnSpPr/>
          <p:nvPr/>
        </p:nvCxnSpPr>
        <p:spPr>
          <a:xfrm rot="10800000">
            <a:off x="4949376" y="2553065"/>
            <a:ext cx="1747800" cy="1584900"/>
          </a:xfrm>
          <a:prstGeom prst="straightConnector1">
            <a:avLst/>
          </a:prstGeom>
          <a:noFill/>
          <a:ln w="3175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127" name="Google Shape;127;p7"/>
          <p:cNvGrpSpPr/>
          <p:nvPr/>
        </p:nvGrpSpPr>
        <p:grpSpPr>
          <a:xfrm>
            <a:off x="5079476" y="2342550"/>
            <a:ext cx="1472219" cy="141083"/>
            <a:chOff x="8367171" y="3003693"/>
            <a:chExt cx="1472219" cy="141083"/>
          </a:xfrm>
        </p:grpSpPr>
        <p:cxnSp>
          <p:nvCxnSpPr>
            <p:cNvPr id="128" name="Google Shape;128;p7"/>
            <p:cNvCxnSpPr/>
            <p:nvPr/>
          </p:nvCxnSpPr>
          <p:spPr>
            <a:xfrm rot="10800000">
              <a:off x="8367171" y="3003693"/>
              <a:ext cx="143376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29" name="Google Shape;129;p7"/>
            <p:cNvCxnSpPr/>
            <p:nvPr/>
          </p:nvCxnSpPr>
          <p:spPr>
            <a:xfrm>
              <a:off x="8382605" y="3144776"/>
              <a:ext cx="145678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130" name="Google Shape;130;p7"/>
          <p:cNvGrpSpPr/>
          <p:nvPr/>
        </p:nvGrpSpPr>
        <p:grpSpPr>
          <a:xfrm rot="5400000">
            <a:off x="3844999" y="3425619"/>
            <a:ext cx="1472219" cy="141083"/>
            <a:chOff x="8367170" y="5062831"/>
            <a:chExt cx="1472219" cy="141083"/>
          </a:xfrm>
        </p:grpSpPr>
        <p:cxnSp>
          <p:nvCxnSpPr>
            <p:cNvPr id="131" name="Google Shape;131;p7"/>
            <p:cNvCxnSpPr/>
            <p:nvPr/>
          </p:nvCxnSpPr>
          <p:spPr>
            <a:xfrm rot="10800000">
              <a:off x="8367170" y="5062831"/>
              <a:ext cx="143376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2" name="Google Shape;132;p7"/>
            <p:cNvCxnSpPr/>
            <p:nvPr/>
          </p:nvCxnSpPr>
          <p:spPr>
            <a:xfrm>
              <a:off x="8382604" y="5203914"/>
              <a:ext cx="145678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133" name="Google Shape;133;p7"/>
          <p:cNvGrpSpPr/>
          <p:nvPr/>
        </p:nvGrpSpPr>
        <p:grpSpPr>
          <a:xfrm rot="5400000">
            <a:off x="6165778" y="3320905"/>
            <a:ext cx="1472219" cy="141083"/>
            <a:chOff x="8367170" y="5062831"/>
            <a:chExt cx="1472219" cy="141083"/>
          </a:xfrm>
        </p:grpSpPr>
        <p:cxnSp>
          <p:nvCxnSpPr>
            <p:cNvPr id="134" name="Google Shape;134;p7"/>
            <p:cNvCxnSpPr/>
            <p:nvPr/>
          </p:nvCxnSpPr>
          <p:spPr>
            <a:xfrm rot="10800000">
              <a:off x="8367170" y="5062831"/>
              <a:ext cx="143376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5" name="Google Shape;135;p7"/>
            <p:cNvCxnSpPr/>
            <p:nvPr/>
          </p:nvCxnSpPr>
          <p:spPr>
            <a:xfrm>
              <a:off x="8382604" y="5203914"/>
              <a:ext cx="145678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136" name="Google Shape;136;p7"/>
          <p:cNvGrpSpPr/>
          <p:nvPr/>
        </p:nvGrpSpPr>
        <p:grpSpPr>
          <a:xfrm>
            <a:off x="4986762" y="4504462"/>
            <a:ext cx="1472219" cy="141083"/>
            <a:chOff x="8367171" y="3003693"/>
            <a:chExt cx="1472219" cy="141083"/>
          </a:xfrm>
        </p:grpSpPr>
        <p:cxnSp>
          <p:nvCxnSpPr>
            <p:cNvPr id="137" name="Google Shape;137;p7"/>
            <p:cNvCxnSpPr/>
            <p:nvPr/>
          </p:nvCxnSpPr>
          <p:spPr>
            <a:xfrm rot="10800000">
              <a:off x="8367171" y="3003693"/>
              <a:ext cx="143376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138" name="Google Shape;138;p7"/>
            <p:cNvCxnSpPr/>
            <p:nvPr/>
          </p:nvCxnSpPr>
          <p:spPr>
            <a:xfrm>
              <a:off x="8382605" y="3144776"/>
              <a:ext cx="1456785" cy="0"/>
            </a:xfrm>
            <a:prstGeom prst="straightConnector1">
              <a:avLst/>
            </a:prstGeom>
            <a:noFill/>
            <a:ln w="3175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139" name="Google Shape;139;p7"/>
          <p:cNvSpPr txBox="1"/>
          <p:nvPr/>
        </p:nvSpPr>
        <p:spPr>
          <a:xfrm>
            <a:off x="3626426" y="2895645"/>
            <a:ext cx="755367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+</a:t>
            </a:r>
            <a:endParaRPr dirty="0"/>
          </a:p>
        </p:txBody>
      </p:sp>
      <p:sp>
        <p:nvSpPr>
          <p:cNvPr id="140" name="Google Shape;140;p7"/>
          <p:cNvSpPr/>
          <p:nvPr/>
        </p:nvSpPr>
        <p:spPr>
          <a:xfrm>
            <a:off x="7293674" y="3415987"/>
            <a:ext cx="1424700" cy="2754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107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8861786" y="2405512"/>
            <a:ext cx="2532000" cy="26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2800" b="1">
                <a:solidFill>
                  <a:srgbClr val="A5A5A5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2800" b="1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2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GCTC</a:t>
            </a:r>
            <a:endParaRPr sz="2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</a:t>
            </a:r>
            <a:r>
              <a:rPr lang="en-US" sz="2800" b="1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-US" sz="2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GCTA</a:t>
            </a:r>
            <a:endParaRPr sz="2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</a:t>
            </a:r>
            <a:r>
              <a:rPr lang="en-US" sz="2800" b="1">
                <a:solidFill>
                  <a:srgbClr val="FFC00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CAGCTA</a:t>
            </a:r>
            <a:endParaRPr sz="2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TGCCAGCTA</a:t>
            </a:r>
            <a:endParaRPr sz="2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GCCA</a:t>
            </a:r>
            <a:r>
              <a:rPr lang="en-US" sz="2800" b="1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CTA</a:t>
            </a:r>
            <a:endParaRPr b="1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ATGCCAGCTA</a:t>
            </a:r>
            <a:endParaRPr b="1"/>
          </a:p>
        </p:txBody>
      </p:sp>
      <p:sp>
        <p:nvSpPr>
          <p:cNvPr id="142" name="Google Shape;142;p7"/>
          <p:cNvSpPr txBox="1"/>
          <p:nvPr/>
        </p:nvSpPr>
        <p:spPr>
          <a:xfrm>
            <a:off x="9024047" y="1850123"/>
            <a:ext cx="2068496" cy="430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Probability?</a:t>
            </a:r>
            <a:endParaRPr sz="2200" dirty="0"/>
          </a:p>
        </p:txBody>
      </p:sp>
      <p:sp>
        <p:nvSpPr>
          <p:cNvPr id="143" name="Google Shape;143;p7"/>
          <p:cNvSpPr txBox="1"/>
          <p:nvPr/>
        </p:nvSpPr>
        <p:spPr>
          <a:xfrm>
            <a:off x="922476" y="5401256"/>
            <a:ext cx="115494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Or would a different tree explain the sequence alignment better? </a:t>
            </a:r>
            <a:endParaRPr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311C38-235C-9C9E-026B-620A3157A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Find the tree that makes the data most probable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A708B0-E845-F02E-9029-34465F74B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Software to infer phylogenies by maximum likelihood</a:t>
            </a:r>
          </a:p>
        </p:txBody>
      </p:sp>
      <p:sp>
        <p:nvSpPr>
          <p:cNvPr id="6" name="Google Shape;451;p59">
            <a:extLst>
              <a:ext uri="{FF2B5EF4-FFF2-40B4-BE49-F238E27FC236}">
                <a16:creationId xmlns:a16="http://schemas.microsoft.com/office/drawing/2014/main" id="{B43C55D8-0B4B-D3F8-E60C-4B762F8AE8E9}"/>
              </a:ext>
            </a:extLst>
          </p:cNvPr>
          <p:cNvSpPr txBox="1">
            <a:spLocks/>
          </p:cNvSpPr>
          <p:nvPr/>
        </p:nvSpPr>
        <p:spPr>
          <a:xfrm>
            <a:off x="1063256" y="1450051"/>
            <a:ext cx="7830373" cy="474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C00000"/>
                </a:solidFill>
              </a:rPr>
              <a:t>IQ-TREE</a:t>
            </a:r>
            <a:endParaRPr lang="en-US" sz="2400" b="1" dirty="0"/>
          </a:p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 err="1"/>
              <a:t>RAxML</a:t>
            </a:r>
            <a:endParaRPr lang="en-US" sz="2400" dirty="0"/>
          </a:p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 err="1"/>
              <a:t>PhyML</a:t>
            </a:r>
            <a:endParaRPr lang="en-US" sz="2400" dirty="0"/>
          </a:p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 err="1"/>
              <a:t>Garli</a:t>
            </a:r>
            <a:endParaRPr lang="en-US" sz="2400" dirty="0"/>
          </a:p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 err="1"/>
              <a:t>FastTree</a:t>
            </a:r>
            <a:endParaRPr lang="en-US" sz="2400" dirty="0"/>
          </a:p>
        </p:txBody>
      </p:sp>
      <p:sp>
        <p:nvSpPr>
          <p:cNvPr id="10" name="Google Shape;451;p59">
            <a:extLst>
              <a:ext uri="{FF2B5EF4-FFF2-40B4-BE49-F238E27FC236}">
                <a16:creationId xmlns:a16="http://schemas.microsoft.com/office/drawing/2014/main" id="{3C3DAEF1-56DE-E282-AB55-B3C58EA925AD}"/>
              </a:ext>
            </a:extLst>
          </p:cNvPr>
          <p:cNvSpPr txBox="1">
            <a:spLocks/>
          </p:cNvSpPr>
          <p:nvPr/>
        </p:nvSpPr>
        <p:spPr>
          <a:xfrm>
            <a:off x="4394285" y="1450051"/>
            <a:ext cx="6153971" cy="474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/>
              <a:t>Pros and cons to each software</a:t>
            </a:r>
          </a:p>
          <a:p>
            <a:pPr marL="342900" indent="-342900">
              <a:buSzPts val="3000"/>
              <a:buFont typeface="Arial" panose="020B0604020202020204" pitchFamily="34" charset="0"/>
              <a:buChar char="•"/>
            </a:pPr>
            <a:r>
              <a:rPr lang="en-US" sz="2400" dirty="0"/>
              <a:t>Several options have web servers for easy-to-use, online computation</a:t>
            </a:r>
          </a:p>
        </p:txBody>
      </p:sp>
    </p:spTree>
    <p:extLst>
      <p:ext uri="{BB962C8B-B14F-4D97-AF65-F5344CB8AC3E}">
        <p14:creationId xmlns:p14="http://schemas.microsoft.com/office/powerpoint/2010/main" val="356589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 descr="Graphical user interface, text, application, email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935046" y="283029"/>
            <a:ext cx="6321907" cy="574098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1911976" y="6080505"/>
            <a:ext cx="836804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IQ-TREE: web server: http://</a:t>
            </a:r>
            <a:r>
              <a:rPr lang="en-US" sz="2200" dirty="0" err="1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iqtree.cibiv.univie.ac.at</a:t>
            </a:r>
            <a:r>
              <a:rPr lang="en-US" sz="2200" dirty="0">
                <a:solidFill>
                  <a:schemeClr val="bg2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endParaRPr sz="2200" dirty="0">
              <a:solidFill>
                <a:schemeClr val="bg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7_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1224</Words>
  <Application>Microsoft Macintosh PowerPoint</Application>
  <PresentationFormat>Widescreen</PresentationFormat>
  <Paragraphs>627</Paragraphs>
  <Slides>32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Poppins</vt:lpstr>
      <vt:lpstr>Corbel</vt:lpstr>
      <vt:lpstr>Calibri</vt:lpstr>
      <vt:lpstr>Noto Sans Symbols</vt:lpstr>
      <vt:lpstr>Arial</vt:lpstr>
      <vt:lpstr>Courier New</vt:lpstr>
      <vt:lpstr>7_Frame</vt:lpstr>
      <vt:lpstr>Building a Maximum Likelihood Tree</vt:lpstr>
      <vt:lpstr>Genomic epidemiology workflow</vt:lpstr>
      <vt:lpstr>Outline</vt:lpstr>
      <vt:lpstr>How do we build phylogenetic trees?</vt:lpstr>
      <vt:lpstr>There are several methods of building trees</vt:lpstr>
      <vt:lpstr>Building maximum likelihood trees</vt:lpstr>
      <vt:lpstr>Find the tree that makes the data most probable</vt:lpstr>
      <vt:lpstr>Software to infer phylogenies by maximum likelihood</vt:lpstr>
      <vt:lpstr>PowerPoint Presentation</vt:lpstr>
      <vt:lpstr>PowerPoint Presentation</vt:lpstr>
      <vt:lpstr>IQ-TREE input: multiple sequence alignment</vt:lpstr>
      <vt:lpstr>Sequences must be aligned</vt:lpstr>
      <vt:lpstr>PowerPoint Presentation</vt:lpstr>
      <vt:lpstr>There are several options for substitution models</vt:lpstr>
      <vt:lpstr>PowerPoint Presentation</vt:lpstr>
      <vt:lpstr>PowerPoint Presentation</vt:lpstr>
      <vt:lpstr>Allowing for rate heterogeneity</vt:lpstr>
      <vt:lpstr>Allowing for rate heterogeneity</vt:lpstr>
      <vt:lpstr>Allowing for rate heterogeneity</vt:lpstr>
      <vt:lpstr>PowerPoint Presentation</vt:lpstr>
      <vt:lpstr>PowerPoint Presentation</vt:lpstr>
      <vt:lpstr>How much can we trust the tree?</vt:lpstr>
      <vt:lpstr>How much can we trust the tree?</vt:lpstr>
      <vt:lpstr>How much can we trust the tree?</vt:lpstr>
      <vt:lpstr>PowerPoint Presentation</vt:lpstr>
      <vt:lpstr>PowerPoint Presentation</vt:lpstr>
      <vt:lpstr>PowerPoint Presentation</vt:lpstr>
      <vt:lpstr>How does the maximum likelihood approach work?</vt:lpstr>
      <vt:lpstr>Tree search algorithm to find the best tree</vt:lpstr>
      <vt:lpstr>PowerPoint Presentation</vt:lpstr>
      <vt:lpstr>IQ-TREE output files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Maximum Likelihood Tree</dc:title>
  <dc:creator>Edyth Parker</dc:creator>
  <cp:lastModifiedBy>Shirlee Wohl</cp:lastModifiedBy>
  <cp:revision>8</cp:revision>
  <dcterms:created xsi:type="dcterms:W3CDTF">2021-12-30T21:13:45Z</dcterms:created>
  <dcterms:modified xsi:type="dcterms:W3CDTF">2022-05-19T21:13:27Z</dcterms:modified>
</cp:coreProperties>
</file>